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58" r:id="rId3"/>
  </p:sldMasterIdLst>
  <p:notesMasterIdLst>
    <p:notesMasterId r:id="rId28"/>
  </p:notesMasterIdLst>
  <p:sldIdLst>
    <p:sldId id="1119" r:id="rId4"/>
    <p:sldId id="977" r:id="rId5"/>
    <p:sldId id="1094" r:id="rId6"/>
    <p:sldId id="1134" r:id="rId7"/>
    <p:sldId id="1096" r:id="rId8"/>
    <p:sldId id="1109" r:id="rId9"/>
    <p:sldId id="1137" r:id="rId10"/>
    <p:sldId id="687" r:id="rId11"/>
    <p:sldId id="1120" r:id="rId12"/>
    <p:sldId id="1138" r:id="rId13"/>
    <p:sldId id="1135" r:id="rId14"/>
    <p:sldId id="1121" r:id="rId15"/>
    <p:sldId id="1132" r:id="rId16"/>
    <p:sldId id="1124" r:id="rId17"/>
    <p:sldId id="1143" r:id="rId18"/>
    <p:sldId id="1144" r:id="rId19"/>
    <p:sldId id="1141" r:id="rId20"/>
    <p:sldId id="1145" r:id="rId21"/>
    <p:sldId id="1116" r:id="rId22"/>
    <p:sldId id="1140" r:id="rId23"/>
    <p:sldId id="1107" r:id="rId24"/>
    <p:sldId id="1104" r:id="rId25"/>
    <p:sldId id="1112" r:id="rId26"/>
    <p:sldId id="114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A020F0"/>
    <a:srgbClr val="6ACD7C"/>
    <a:srgbClr val="89B2FF"/>
    <a:srgbClr val="F5F500"/>
    <a:srgbClr val="A5A5A5"/>
    <a:srgbClr val="4A7EBB"/>
    <a:srgbClr val="4F81BD"/>
    <a:srgbClr val="0058E5"/>
    <a:srgbClr val="F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93" autoAdjust="0"/>
    <p:restoredTop sz="96144" autoAdjust="0"/>
  </p:normalViewPr>
  <p:slideViewPr>
    <p:cSldViewPr snapToGrid="0">
      <p:cViewPr varScale="1">
        <p:scale>
          <a:sx n="98" d="100"/>
          <a:sy n="98" d="100"/>
        </p:scale>
        <p:origin x="102" y="300"/>
      </p:cViewPr>
      <p:guideLst/>
    </p:cSldViewPr>
  </p:slideViewPr>
  <p:notesTextViewPr>
    <p:cViewPr>
      <p:scale>
        <a:sx n="125" d="100"/>
        <a:sy n="125" d="100"/>
      </p:scale>
      <p:origin x="0" y="0"/>
    </p:cViewPr>
  </p:notesTextViewPr>
  <p:sorterViewPr>
    <p:cViewPr>
      <p:scale>
        <a:sx n="100" d="100"/>
        <a:sy n="100" d="100"/>
      </p:scale>
      <p:origin x="0" y="-167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8286CF-AA95-4AAA-BA2E-F0E195DFE881}" type="datetimeFigureOut">
              <a:rPr lang="en-US" smtClean="0"/>
              <a:t>3/10/2023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F6D05D-5C6A-4971-9EF2-004F11968298}" type="slidenum">
              <a:rPr lang="en-US" smtClean="0"/>
              <a:t>‹#›</a:t>
            </a:fld>
            <a:endParaRPr lang="en-US"/>
          </a:p>
        </p:txBody>
      </p:sp>
    </p:spTree>
    <p:extLst>
      <p:ext uri="{BB962C8B-B14F-4D97-AF65-F5344CB8AC3E}">
        <p14:creationId xmlns:p14="http://schemas.microsoft.com/office/powerpoint/2010/main" val="2831806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6D05D-5C6A-4971-9EF2-004F11968298}" type="slidenum">
              <a:rPr lang="en-US" smtClean="0"/>
              <a:t>1</a:t>
            </a:fld>
            <a:endParaRPr lang="en-US"/>
          </a:p>
        </p:txBody>
      </p:sp>
    </p:spTree>
    <p:extLst>
      <p:ext uri="{BB962C8B-B14F-4D97-AF65-F5344CB8AC3E}">
        <p14:creationId xmlns:p14="http://schemas.microsoft.com/office/powerpoint/2010/main" val="1433755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https://besjournals.onlinelibrary.wiley.com/doi/pdfdirect/10.1111/1365-2664.12234</a:t>
            </a:r>
          </a:p>
          <a:p>
            <a:endParaRPr lang="en-US" dirty="0"/>
          </a:p>
          <a:p>
            <a:r>
              <a:rPr lang="en-US" dirty="0"/>
              <a:t>https://besjournals.onlinelibrary.wiley.com/doi/pdfdirect/10.1111/j.1365-2664.2010.01915.x</a:t>
            </a:r>
          </a:p>
        </p:txBody>
      </p:sp>
      <p:sp>
        <p:nvSpPr>
          <p:cNvPr id="4" name="Slide Number Placeholder 3"/>
          <p:cNvSpPr>
            <a:spLocks noGrp="1"/>
          </p:cNvSpPr>
          <p:nvPr>
            <p:ph type="sldNum" sz="quarter" idx="5"/>
          </p:nvPr>
        </p:nvSpPr>
        <p:spPr/>
        <p:txBody>
          <a:bodyPr/>
          <a:lstStyle/>
          <a:p>
            <a:fld id="{01F6D05D-5C6A-4971-9EF2-004F11968298}" type="slidenum">
              <a:rPr lang="en-US" smtClean="0"/>
              <a:t>19</a:t>
            </a:fld>
            <a:endParaRPr lang="en-US"/>
          </a:p>
        </p:txBody>
      </p:sp>
    </p:spTree>
    <p:extLst>
      <p:ext uri="{BB962C8B-B14F-4D97-AF65-F5344CB8AC3E}">
        <p14:creationId xmlns:p14="http://schemas.microsoft.com/office/powerpoint/2010/main" val="1519620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6D05D-5C6A-4971-9EF2-004F11968298}" type="slidenum">
              <a:rPr lang="en-US" smtClean="0"/>
              <a:t>21</a:t>
            </a:fld>
            <a:endParaRPr lang="en-US"/>
          </a:p>
        </p:txBody>
      </p:sp>
    </p:spTree>
    <p:extLst>
      <p:ext uri="{BB962C8B-B14F-4D97-AF65-F5344CB8AC3E}">
        <p14:creationId xmlns:p14="http://schemas.microsoft.com/office/powerpoint/2010/main" val="605208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https://besjournals.onlinelibrary.wiley.com/doi/pdfdirect/10.1111/1365-2664.12234</a:t>
            </a:r>
          </a:p>
          <a:p>
            <a:endParaRPr lang="en-US" dirty="0"/>
          </a:p>
          <a:p>
            <a:r>
              <a:rPr lang="en-US" dirty="0"/>
              <a:t>https://besjournals.onlinelibrary.wiley.com/doi/pdfdirect/10.1111/j.1365-2664.2010.01915.x</a:t>
            </a:r>
          </a:p>
        </p:txBody>
      </p:sp>
      <p:sp>
        <p:nvSpPr>
          <p:cNvPr id="4" name="Slide Number Placeholder 3"/>
          <p:cNvSpPr>
            <a:spLocks noGrp="1"/>
          </p:cNvSpPr>
          <p:nvPr>
            <p:ph type="sldNum" sz="quarter" idx="5"/>
          </p:nvPr>
        </p:nvSpPr>
        <p:spPr/>
        <p:txBody>
          <a:bodyPr/>
          <a:lstStyle/>
          <a:p>
            <a:fld id="{01F6D05D-5C6A-4971-9EF2-004F11968298}" type="slidenum">
              <a:rPr lang="en-US" smtClean="0"/>
              <a:t>22</a:t>
            </a:fld>
            <a:endParaRPr lang="en-US"/>
          </a:p>
        </p:txBody>
      </p:sp>
    </p:spTree>
    <p:extLst>
      <p:ext uri="{BB962C8B-B14F-4D97-AF65-F5344CB8AC3E}">
        <p14:creationId xmlns:p14="http://schemas.microsoft.com/office/powerpoint/2010/main" val="474118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https://besjournals.onlinelibrary.wiley.com/doi/pdfdirect/10.1111/1365-2664.12234</a:t>
            </a:r>
          </a:p>
          <a:p>
            <a:endParaRPr lang="en-US" dirty="0"/>
          </a:p>
          <a:p>
            <a:r>
              <a:rPr lang="en-US" dirty="0"/>
              <a:t>https://besjournals.onlinelibrary.wiley.com/doi/pdfdirect/10.1111/j.1365-2664.2010.01915.x</a:t>
            </a:r>
          </a:p>
        </p:txBody>
      </p:sp>
      <p:sp>
        <p:nvSpPr>
          <p:cNvPr id="4" name="Slide Number Placeholder 3"/>
          <p:cNvSpPr>
            <a:spLocks noGrp="1"/>
          </p:cNvSpPr>
          <p:nvPr>
            <p:ph type="sldNum" sz="quarter" idx="5"/>
          </p:nvPr>
        </p:nvSpPr>
        <p:spPr/>
        <p:txBody>
          <a:bodyPr/>
          <a:lstStyle/>
          <a:p>
            <a:fld id="{01F6D05D-5C6A-4971-9EF2-004F11968298}" type="slidenum">
              <a:rPr lang="en-US" smtClean="0"/>
              <a:t>23</a:t>
            </a:fld>
            <a:endParaRPr lang="en-US"/>
          </a:p>
        </p:txBody>
      </p:sp>
    </p:spTree>
    <p:extLst>
      <p:ext uri="{BB962C8B-B14F-4D97-AF65-F5344CB8AC3E}">
        <p14:creationId xmlns:p14="http://schemas.microsoft.com/office/powerpoint/2010/main" val="396681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Invasive flowering rush, is a significant concern in the Columbia river basin. It can rapidly disperse, colonize, and produce dense stands of emergent and submerged growth that displace native vegetation and can provide habitat for invasive predator fish species that impact salmon populations. Dense stands compromise irrigation systems by blocking water transport and affect water-related recreational activities such as swimming, boating, and fishing.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https://columbiabasincwma.org/wp-content/uploads/2017/12/2019-ISAN_Flowering-Rush_Report-FINAL-Low-Res-080519_Revised2020.pdf</a:t>
            </a:r>
          </a:p>
        </p:txBody>
      </p:sp>
      <p:sp>
        <p:nvSpPr>
          <p:cNvPr id="4" name="Slide Number Placeholder 3"/>
          <p:cNvSpPr>
            <a:spLocks noGrp="1"/>
          </p:cNvSpPr>
          <p:nvPr>
            <p:ph type="sldNum" sz="quarter" idx="5"/>
          </p:nvPr>
        </p:nvSpPr>
        <p:spPr/>
        <p:txBody>
          <a:bodyPr/>
          <a:lstStyle/>
          <a:p>
            <a:fld id="{01F6D05D-5C6A-4971-9EF2-004F11968298}" type="slidenum">
              <a:rPr lang="en-US" smtClean="0"/>
              <a:t>2</a:t>
            </a:fld>
            <a:endParaRPr lang="en-US"/>
          </a:p>
        </p:txBody>
      </p:sp>
    </p:spTree>
    <p:extLst>
      <p:ext uri="{BB962C8B-B14F-4D97-AF65-F5344CB8AC3E}">
        <p14:creationId xmlns:p14="http://schemas.microsoft.com/office/powerpoint/2010/main" val="3789165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similarly we can develop our potential alternatives for flowering rush. Which again combines the removal strategies with the data collection strategies. </a:t>
            </a:r>
          </a:p>
          <a:p>
            <a:endParaRPr lang="en-US" dirty="0"/>
          </a:p>
          <a:p>
            <a:r>
              <a:rPr lang="en-US" dirty="0"/>
              <a:t>And an example of one alternative is the one highlighted in red. And this time, there might be multiple types of management for flowering rush.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F6D05D-5C6A-4971-9EF2-004F11968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693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similarly we can develop our potential alternatives for flowering rush. Which again combines the removal strategies with the data collection strategies. </a:t>
            </a:r>
          </a:p>
          <a:p>
            <a:endParaRPr lang="en-US" dirty="0"/>
          </a:p>
          <a:p>
            <a:r>
              <a:rPr lang="en-US" dirty="0"/>
              <a:t>And an example of one alternative is the one highlighted in red. And this time, there might be multiple types of management for flowering rush.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F6D05D-5C6A-4971-9EF2-004F11968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258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I’ll describe the iterative framework that I use in my study. First we have a management decision and we take action. (Click)</a:t>
            </a:r>
          </a:p>
          <a:p>
            <a:r>
              <a:rPr lang="en-US" dirty="0"/>
              <a:t>Then we collect monitoring data and my project is a simulation study so I simulate true, real world dynamics and monitoring data with a generating model. And in this project, monitoring data just refers to removal data.  (Click)</a:t>
            </a:r>
          </a:p>
          <a:p>
            <a:endParaRPr lang="en-US" dirty="0"/>
          </a:p>
          <a:p>
            <a:r>
              <a:rPr lang="en-US" dirty="0"/>
              <a:t>After we simulate the monitoring data, we use this information to update models that predict the system (Click)</a:t>
            </a:r>
          </a:p>
          <a:p>
            <a:endParaRPr lang="en-US" dirty="0"/>
          </a:p>
          <a:p>
            <a:r>
              <a:rPr lang="en-US" dirty="0"/>
              <a:t>And then we use an estimation model to predict the system dynamics. (Click)</a:t>
            </a:r>
          </a:p>
          <a:p>
            <a:endParaRPr lang="en-US" dirty="0"/>
          </a:p>
          <a:p>
            <a:r>
              <a:rPr lang="en-US" dirty="0"/>
              <a:t>Then we analyze the results from the estimation model and decide where we take action. And we continue this cycle through time. </a:t>
            </a:r>
          </a:p>
          <a:p>
            <a:endParaRPr lang="en-US" dirty="0"/>
          </a:p>
          <a:p>
            <a:r>
              <a:rPr lang="en-US" dirty="0"/>
              <a:t>So in this framework as we conduct our management and collect removal data, we are accumulating knowledge. </a:t>
            </a:r>
          </a:p>
          <a:p>
            <a:endParaRPr lang="en-US" dirty="0"/>
          </a:p>
          <a:p>
            <a:r>
              <a:rPr lang="en-US" dirty="0"/>
              <a:t>This approach to adaptive management is referred to as forward simulation, which is analogous to management strategy evaluation, and this process allows us to project complex system dynamics forward in time to inform </a:t>
            </a:r>
            <a:r>
              <a:rPr lang="en-US" sz="1200" dirty="0">
                <a:ea typeface="Calibri"/>
                <a:cs typeface="Calibri"/>
                <a:sym typeface="Calibri"/>
              </a:rPr>
              <a:t>rules of thumb management strategies that account for learning. There are other types of methods that are used in adaptive management (which I can explain if anyone is interested) but the forward simulation method is attractable because it can handle a high number of system states in comparison to other methods.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F6D05D-5C6A-4971-9EF2-004F11968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13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https://besjournals.onlinelibrary.wiley.com/doi/pdfdirect/10.1111/1365-2664.12234</a:t>
            </a:r>
          </a:p>
          <a:p>
            <a:endParaRPr lang="en-US" dirty="0"/>
          </a:p>
          <a:p>
            <a:r>
              <a:rPr lang="en-US" dirty="0"/>
              <a:t>https://besjournals.onlinelibrary.wiley.com/doi/pdfdirect/10.1111/j.1365-2664.2010.01915.x</a:t>
            </a:r>
          </a:p>
        </p:txBody>
      </p:sp>
      <p:sp>
        <p:nvSpPr>
          <p:cNvPr id="4" name="Slide Number Placeholder 3"/>
          <p:cNvSpPr>
            <a:spLocks noGrp="1"/>
          </p:cNvSpPr>
          <p:nvPr>
            <p:ph type="sldNum" sz="quarter" idx="5"/>
          </p:nvPr>
        </p:nvSpPr>
        <p:spPr/>
        <p:txBody>
          <a:bodyPr/>
          <a:lstStyle/>
          <a:p>
            <a:fld id="{01F6D05D-5C6A-4971-9EF2-004F11968298}" type="slidenum">
              <a:rPr lang="en-US" smtClean="0"/>
              <a:t>9</a:t>
            </a:fld>
            <a:endParaRPr lang="en-US"/>
          </a:p>
        </p:txBody>
      </p:sp>
    </p:spTree>
    <p:extLst>
      <p:ext uri="{BB962C8B-B14F-4D97-AF65-F5344CB8AC3E}">
        <p14:creationId xmlns:p14="http://schemas.microsoft.com/office/powerpoint/2010/main" val="571116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6D05D-5C6A-4971-9EF2-004F11968298}" type="slidenum">
              <a:rPr lang="en-US" smtClean="0"/>
              <a:t>13</a:t>
            </a:fld>
            <a:endParaRPr lang="en-US"/>
          </a:p>
        </p:txBody>
      </p:sp>
    </p:spTree>
    <p:extLst>
      <p:ext uri="{BB962C8B-B14F-4D97-AF65-F5344CB8AC3E}">
        <p14:creationId xmlns:p14="http://schemas.microsoft.com/office/powerpoint/2010/main" val="230854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6D05D-5C6A-4971-9EF2-004F11968298}" type="slidenum">
              <a:rPr lang="en-US" smtClean="0"/>
              <a:t>14</a:t>
            </a:fld>
            <a:endParaRPr lang="en-US"/>
          </a:p>
        </p:txBody>
      </p:sp>
    </p:spTree>
    <p:extLst>
      <p:ext uri="{BB962C8B-B14F-4D97-AF65-F5344CB8AC3E}">
        <p14:creationId xmlns:p14="http://schemas.microsoft.com/office/powerpoint/2010/main" val="359625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6D05D-5C6A-4971-9EF2-004F11968298}" type="slidenum">
              <a:rPr lang="en-US" smtClean="0"/>
              <a:t>15</a:t>
            </a:fld>
            <a:endParaRPr lang="en-US"/>
          </a:p>
        </p:txBody>
      </p:sp>
    </p:spTree>
    <p:extLst>
      <p:ext uri="{BB962C8B-B14F-4D97-AF65-F5344CB8AC3E}">
        <p14:creationId xmlns:p14="http://schemas.microsoft.com/office/powerpoint/2010/main" val="2277380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0AA0-AED8-437D-97DC-A8178CBD01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C32AA-708E-462D-8252-4E8895BA03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A62579-12DA-4528-A334-34D547D2DD85}"/>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284F9E84-8EFB-4170-A7CA-3281D7981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E6489-14C8-4A11-89F0-2E7F7F6B319B}"/>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230353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C08F-9AED-4B26-B9F5-2B356D1536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1FF29-99E4-440D-A742-3181E903DB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F71240-D190-4B5F-8356-380FE20ECAC3}"/>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FFC8C925-C852-46F7-BE6D-456AAEC6A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D0252-1B1D-4C84-BEB4-4D08AFE184D4}"/>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917177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0F358-399C-4263-95AE-03DE34F76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E0372D-BB83-431B-B7F2-45A8CB4D9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CD2C-6790-4C5B-8F03-8BAE441CE33B}"/>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69E482AB-EE43-443E-88D1-35CD9112A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09EF8-EEF1-4B93-9D38-A70A8B8D4EBA}"/>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526711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70268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01298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16316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35106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338360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31016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32787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4244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0E0F-2542-4A80-AEFF-B3C565386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6404A-61F2-4E70-AA84-40698E0FF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49FD9-FD5D-4BD9-BB3D-A270D6A516C7}"/>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FA34EE38-5160-4941-8D16-A775FD7CE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3A0BD-C181-4E05-AB18-FB98B0448C52}"/>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9477787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0E0F-2542-4A80-AEFF-B3C565386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6404A-61F2-4E70-AA84-40698E0FF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49FD9-FD5D-4BD9-BB3D-A270D6A516C7}"/>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FA34EE38-5160-4941-8D16-A775FD7CE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3A0BD-C181-4E05-AB18-FB98B0448C52}"/>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246948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0AA0-AED8-437D-97DC-A8178CBD01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3C32AA-708E-462D-8252-4E8895BA03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A62579-12DA-4528-A334-34D547D2DD85}"/>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284F9E84-8EFB-4170-A7CA-3281D7981D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E6489-14C8-4A11-89F0-2E7F7F6B319B}"/>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229499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0E0F-2542-4A80-AEFF-B3C5653860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76404A-61F2-4E70-AA84-40698E0FF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49FD9-FD5D-4BD9-BB3D-A270D6A516C7}"/>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FA34EE38-5160-4941-8D16-A775FD7CE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3A0BD-C181-4E05-AB18-FB98B0448C52}"/>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5572481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466E-A1CC-466A-ACF1-70C9D6E1A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7F7D61-2914-4EDF-81A0-C83F213F7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5F995E-AB67-4743-9A77-49E12CC7CA51}"/>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9F0B9DBB-BD18-4E96-9258-DFE50FC0B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31F8D-E7E0-481B-9434-DFA90525C6A9}"/>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2131231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C037-4743-47A5-8F0A-278390E734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EA34B8-5870-4B38-A1D7-CB6B4A308D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B5DCD9-6E8B-4BA1-A276-9BE3CFC55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39AEED-45E5-483C-9756-3DCD769309CF}"/>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660073D2-F93B-4595-8C8A-6AE5E25329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0BE376-8FA5-4D00-9A90-AB6635300541}"/>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5638639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8774-CE13-4B96-829F-8074EE69B2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847F91-CF14-42D9-B816-4F6A874F77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7877EA-785C-4D02-9537-8518DBE1CC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18A43-FD47-4006-896C-9F5448B343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F794B3-1654-4A9D-B341-19E9D5305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3C2F5A-32C7-48F5-B262-31298A0DCD3C}"/>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8" name="Footer Placeholder 7">
            <a:extLst>
              <a:ext uri="{FF2B5EF4-FFF2-40B4-BE49-F238E27FC236}">
                <a16:creationId xmlns:a16="http://schemas.microsoft.com/office/drawing/2014/main" id="{779D96DE-A9FF-4E17-8169-86EE6851E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48993F-2CE9-4AD2-961D-C4EA544CE4FF}"/>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086575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CB27-AD37-4A25-938B-F6876A0826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E390DB-58CA-4D95-A112-3218C9196912}"/>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4" name="Footer Placeholder 3">
            <a:extLst>
              <a:ext uri="{FF2B5EF4-FFF2-40B4-BE49-F238E27FC236}">
                <a16:creationId xmlns:a16="http://schemas.microsoft.com/office/drawing/2014/main" id="{A9CCC60E-FD79-4A72-A16C-9C321A3F0F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397D37-B227-43BC-9B01-A6A2F2646D87}"/>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9366280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F0DB24-6B8A-4F4B-8A53-6A878F7FD9A8}"/>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3" name="Footer Placeholder 2">
            <a:extLst>
              <a:ext uri="{FF2B5EF4-FFF2-40B4-BE49-F238E27FC236}">
                <a16:creationId xmlns:a16="http://schemas.microsoft.com/office/drawing/2014/main" id="{97912C94-EA7E-416D-983A-E2D5B3875A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070E9-71CC-413C-A5D3-ACF8938957C9}"/>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2927948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074E-BCC2-4252-A8E8-B6ABBA08A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9A28D4-B60B-4550-A88A-58BECD1BD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9B03C-417A-4894-AC2B-B0F72BE38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9FECA4-DE05-434E-B1A7-7B3A96FF9FA0}"/>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AAD93149-7794-456C-B99B-3ED9571BF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A5CE9-05CB-42FF-8820-6DC721008A25}"/>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3537220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5DFE-4598-4C51-AD90-A235AE392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1D4777-68CA-4ACA-936B-9652C9592A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0BC4F5-DF44-4C8C-ACED-25C3D68C9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B81A9-A163-4B18-A46B-81684AF96E08}"/>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400A67E7-50F5-4999-B0E2-40D329E95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AA11F-9A57-4370-A3CD-DEA28192122A}"/>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452294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466E-A1CC-466A-ACF1-70C9D6E1A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7F7D61-2914-4EDF-81A0-C83F213F7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5F995E-AB67-4743-9A77-49E12CC7CA51}"/>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9F0B9DBB-BD18-4E96-9258-DFE50FC0B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31F8D-E7E0-481B-9434-DFA90525C6A9}"/>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40910436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CC08F-9AED-4B26-B9F5-2B356D1536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1FF29-99E4-440D-A742-3181E903DB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F71240-D190-4B5F-8356-380FE20ECAC3}"/>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FFC8C925-C852-46F7-BE6D-456AAEC6A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D0252-1B1D-4C84-BEB4-4D08AFE184D4}"/>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113906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0F358-399C-4263-95AE-03DE34F76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E0372D-BB83-431B-B7F2-45A8CB4D98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ACD2C-6790-4C5B-8F03-8BAE441CE33B}"/>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69E482AB-EE43-443E-88D1-35CD9112A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09EF8-EEF1-4B93-9D38-A70A8B8D4EBA}"/>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250955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C037-4743-47A5-8F0A-278390E734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EA34B8-5870-4B38-A1D7-CB6B4A308D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B5DCD9-6E8B-4BA1-A276-9BE3CFC55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39AEED-45E5-483C-9756-3DCD769309CF}"/>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660073D2-F93B-4595-8C8A-6AE5E25329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0BE376-8FA5-4D00-9A90-AB6635300541}"/>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566786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8774-CE13-4B96-829F-8074EE69B2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847F91-CF14-42D9-B816-4F6A874F77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7877EA-785C-4D02-9537-8518DBE1CC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18A43-FD47-4006-896C-9F5448B343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F794B3-1654-4A9D-B341-19E9D5305C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3C2F5A-32C7-48F5-B262-31298A0DCD3C}"/>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8" name="Footer Placeholder 7">
            <a:extLst>
              <a:ext uri="{FF2B5EF4-FFF2-40B4-BE49-F238E27FC236}">
                <a16:creationId xmlns:a16="http://schemas.microsoft.com/office/drawing/2014/main" id="{779D96DE-A9FF-4E17-8169-86EE6851E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48993F-2CE9-4AD2-961D-C4EA544CE4FF}"/>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405228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CB27-AD37-4A25-938B-F6876A0826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E390DB-58CA-4D95-A112-3218C9196912}"/>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4" name="Footer Placeholder 3">
            <a:extLst>
              <a:ext uri="{FF2B5EF4-FFF2-40B4-BE49-F238E27FC236}">
                <a16:creationId xmlns:a16="http://schemas.microsoft.com/office/drawing/2014/main" id="{A9CCC60E-FD79-4A72-A16C-9C321A3F0F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397D37-B227-43BC-9B01-A6A2F2646D87}"/>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11238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F0DB24-6B8A-4F4B-8A53-6A878F7FD9A8}"/>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3" name="Footer Placeholder 2">
            <a:extLst>
              <a:ext uri="{FF2B5EF4-FFF2-40B4-BE49-F238E27FC236}">
                <a16:creationId xmlns:a16="http://schemas.microsoft.com/office/drawing/2014/main" id="{97912C94-EA7E-416D-983A-E2D5B3875A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9070E9-71CC-413C-A5D3-ACF8938957C9}"/>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3547093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074E-BCC2-4252-A8E8-B6ABBA08A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9A28D4-B60B-4550-A88A-58BECD1BD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9B03C-417A-4894-AC2B-B0F72BE380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9FECA4-DE05-434E-B1A7-7B3A96FF9FA0}"/>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AAD93149-7794-456C-B99B-3ED9571BF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A5CE9-05CB-42FF-8820-6DC721008A25}"/>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2957293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5DFE-4598-4C51-AD90-A235AE392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1D4777-68CA-4ACA-936B-9652C9592A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0BC4F5-DF44-4C8C-ACED-25C3D68C9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5B81A9-A163-4B18-A46B-81684AF96E08}"/>
              </a:ext>
            </a:extLst>
          </p:cNvPr>
          <p:cNvSpPr>
            <a:spLocks noGrp="1"/>
          </p:cNvSpPr>
          <p:nvPr>
            <p:ph type="dt" sz="half" idx="10"/>
          </p:nvPr>
        </p:nvSpPr>
        <p:spPr/>
        <p:txBody>
          <a:bodyPr/>
          <a:lstStyle/>
          <a:p>
            <a:fld id="{32DF01D5-5544-48EB-84E2-26BB780F9867}" type="datetimeFigureOut">
              <a:rPr lang="en-US" smtClean="0"/>
              <a:t>3/10/2023</a:t>
            </a:fld>
            <a:endParaRPr lang="en-US"/>
          </a:p>
        </p:txBody>
      </p:sp>
      <p:sp>
        <p:nvSpPr>
          <p:cNvPr id="6" name="Footer Placeholder 5">
            <a:extLst>
              <a:ext uri="{FF2B5EF4-FFF2-40B4-BE49-F238E27FC236}">
                <a16:creationId xmlns:a16="http://schemas.microsoft.com/office/drawing/2014/main" id="{400A67E7-50F5-4999-B0E2-40D329E95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AA11F-9A57-4370-A3CD-DEA28192122A}"/>
              </a:ext>
            </a:extLst>
          </p:cNvPr>
          <p:cNvSpPr>
            <a:spLocks noGrp="1"/>
          </p:cNvSpPr>
          <p:nvPr>
            <p:ph type="sldNum" sz="quarter" idx="12"/>
          </p:nvPr>
        </p:nvSpPr>
        <p:spPr/>
        <p:txBody>
          <a:bodyPr/>
          <a:lstStyle/>
          <a:p>
            <a:fld id="{913105F1-712E-4113-A3B9-C7C8CD70D207}" type="slidenum">
              <a:rPr lang="en-US" smtClean="0"/>
              <a:t>‹#›</a:t>
            </a:fld>
            <a:endParaRPr lang="en-US"/>
          </a:p>
        </p:txBody>
      </p:sp>
    </p:spTree>
    <p:extLst>
      <p:ext uri="{BB962C8B-B14F-4D97-AF65-F5344CB8AC3E}">
        <p14:creationId xmlns:p14="http://schemas.microsoft.com/office/powerpoint/2010/main" val="1844968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AFFBD1-2ED5-4C72-B620-D86DD00A14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8D33B0-DAB5-412D-91BD-1B3357D43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D6F1C-81CA-4692-A1A4-9CC1D9C130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2ED6468E-67C4-4FFA-9402-E3F544BBCB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6CB1E5-F6D3-4BA6-9935-21D4B03BE2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3105F1-712E-4113-A3B9-C7C8CD70D207}" type="slidenum">
              <a:rPr lang="en-US" smtClean="0"/>
              <a:t>‹#›</a:t>
            </a:fld>
            <a:endParaRPr lang="en-US"/>
          </a:p>
        </p:txBody>
      </p:sp>
    </p:spTree>
    <p:extLst>
      <p:ext uri="{BB962C8B-B14F-4D97-AF65-F5344CB8AC3E}">
        <p14:creationId xmlns:p14="http://schemas.microsoft.com/office/powerpoint/2010/main" val="1728993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8949820"/>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7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AFFBD1-2ED5-4C72-B620-D86DD00A14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8D33B0-DAB5-412D-91BD-1B3357D43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D6F1C-81CA-4692-A1A4-9CC1D9C130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F01D5-5544-48EB-84E2-26BB780F9867}" type="datetimeFigureOut">
              <a:rPr lang="en-US" smtClean="0"/>
              <a:t>3/10/2023</a:t>
            </a:fld>
            <a:endParaRPr lang="en-US"/>
          </a:p>
        </p:txBody>
      </p:sp>
      <p:sp>
        <p:nvSpPr>
          <p:cNvPr id="5" name="Footer Placeholder 4">
            <a:extLst>
              <a:ext uri="{FF2B5EF4-FFF2-40B4-BE49-F238E27FC236}">
                <a16:creationId xmlns:a16="http://schemas.microsoft.com/office/drawing/2014/main" id="{2ED6468E-67C4-4FFA-9402-E3F544BBCB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6CB1E5-F6D3-4BA6-9935-21D4B03BE2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3105F1-712E-4113-A3B9-C7C8CD70D207}" type="slidenum">
              <a:rPr lang="en-US" smtClean="0"/>
              <a:t>‹#›</a:t>
            </a:fld>
            <a:endParaRPr lang="en-US"/>
          </a:p>
        </p:txBody>
      </p:sp>
    </p:spTree>
    <p:extLst>
      <p:ext uri="{BB962C8B-B14F-4D97-AF65-F5344CB8AC3E}">
        <p14:creationId xmlns:p14="http://schemas.microsoft.com/office/powerpoint/2010/main" val="66033749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3.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riellekwarta19/SDM_finalproject" TargetMode="External"/><Relationship Id="rId2" Type="http://schemas.openxmlformats.org/officeDocument/2006/relationships/image" Target="../media/image26.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70.png"/><Relationship Id="rId7"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2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12" Type="http://schemas.openxmlformats.org/officeDocument/2006/relationships/image" Target="../media/image32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240.png"/><Relationship Id="rId9" Type="http://schemas.openxmlformats.org/officeDocument/2006/relationships/image" Target="../media/image290.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2.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1.png"/><Relationship Id="rId5" Type="http://schemas.openxmlformats.org/officeDocument/2006/relationships/image" Target="../media/image17.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CAA89C1-860C-B6AA-F27A-6D411C922815}"/>
              </a:ext>
            </a:extLst>
          </p:cNvPr>
          <p:cNvPicPr>
            <a:picLocks noChangeAspect="1"/>
          </p:cNvPicPr>
          <p:nvPr/>
        </p:nvPicPr>
        <p:blipFill rotWithShape="1">
          <a:blip r:embed="rId3">
            <a:alphaModFix/>
          </a:blip>
          <a:srcRect t="25000"/>
          <a:stretch/>
        </p:blipFill>
        <p:spPr>
          <a:xfrm>
            <a:off x="0" y="-1"/>
            <a:ext cx="12191980" cy="6857999"/>
          </a:xfrm>
          <a:prstGeom prst="rect">
            <a:avLst/>
          </a:prstGeom>
        </p:spPr>
      </p:pic>
      <p:sp>
        <p:nvSpPr>
          <p:cNvPr id="4" name="Title 3">
            <a:extLst>
              <a:ext uri="{FF2B5EF4-FFF2-40B4-BE49-F238E27FC236}">
                <a16:creationId xmlns:a16="http://schemas.microsoft.com/office/drawing/2014/main" id="{038FDCAC-E310-4352-0E01-A0CBAB39129E}"/>
              </a:ext>
            </a:extLst>
          </p:cNvPr>
          <p:cNvSpPr>
            <a:spLocks noGrp="1"/>
          </p:cNvSpPr>
          <p:nvPr>
            <p:ph type="ctrTitle"/>
          </p:nvPr>
        </p:nvSpPr>
        <p:spPr>
          <a:xfrm>
            <a:off x="1523990" y="2033674"/>
            <a:ext cx="9144000" cy="2790647"/>
          </a:xfrm>
          <a:solidFill>
            <a:schemeClr val="bg1">
              <a:alpha val="60000"/>
            </a:schemeClr>
          </a:solidFill>
        </p:spPr>
        <p:txBody>
          <a:bodyPr anchor="ctr">
            <a:normAutofit fontScale="90000"/>
          </a:bodyPr>
          <a:lstStyle/>
          <a:p>
            <a:r>
              <a:rPr lang="en-US" sz="5400" dirty="0"/>
              <a:t>Optimal monitoring and management of invasive flowering rush in the Columbia River</a:t>
            </a:r>
            <a:br>
              <a:rPr lang="en-US" sz="5400" dirty="0"/>
            </a:br>
            <a:r>
              <a:rPr lang="en-US" sz="2200" dirty="0"/>
              <a:t>Brielle K Thompson</a:t>
            </a:r>
            <a:br>
              <a:rPr lang="en-US" sz="2200" dirty="0"/>
            </a:br>
            <a:r>
              <a:rPr lang="en-US" sz="2200" dirty="0"/>
              <a:t>UW-WSU Introduction to Structured Decision Making</a:t>
            </a:r>
            <a:endParaRPr lang="en-US" sz="5400" dirty="0"/>
          </a:p>
        </p:txBody>
      </p:sp>
      <p:sp>
        <p:nvSpPr>
          <p:cNvPr id="3" name="TextBox 2">
            <a:extLst>
              <a:ext uri="{FF2B5EF4-FFF2-40B4-BE49-F238E27FC236}">
                <a16:creationId xmlns:a16="http://schemas.microsoft.com/office/drawing/2014/main" id="{E1595096-87E2-1827-49E7-B357A3746FEF}"/>
              </a:ext>
            </a:extLst>
          </p:cNvPr>
          <p:cNvSpPr txBox="1"/>
          <p:nvPr/>
        </p:nvSpPr>
        <p:spPr>
          <a:xfrm>
            <a:off x="10003121" y="6039005"/>
            <a:ext cx="1018598" cy="253916"/>
          </a:xfrm>
          <a:prstGeom prst="rect">
            <a:avLst/>
          </a:prstGeom>
          <a:noFill/>
        </p:spPr>
        <p:txBody>
          <a:bodyPr wrap="square">
            <a:spAutoFit/>
          </a:bodyPr>
          <a:lstStyle/>
          <a:p>
            <a:r>
              <a:rPr lang="en-US" sz="1050">
                <a:solidFill>
                  <a:schemeClr val="bg1"/>
                </a:solidFill>
                <a:latin typeface="Calibri" panose="020F0502020204030204" pitchFamily="34" charset="0"/>
                <a:cs typeface="Calibri" panose="020F0502020204030204" pitchFamily="34" charset="0"/>
              </a:rPr>
              <a:t>Alvin Mitchell</a:t>
            </a:r>
            <a:endParaRPr lang="en-US" sz="105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9852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lowering-rush identification and control: Butomus umbellatus - King County">
            <a:extLst>
              <a:ext uri="{FF2B5EF4-FFF2-40B4-BE49-F238E27FC236}">
                <a16:creationId xmlns:a16="http://schemas.microsoft.com/office/drawing/2014/main" id="{CF39230E-E7E1-C7DD-8155-10CF75044A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 r="10361" b="903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9F319B2-ED1F-0828-01FF-39F23AD52FA3}"/>
              </a:ext>
            </a:extLst>
          </p:cNvPr>
          <p:cNvSpPr/>
          <p:nvPr/>
        </p:nvSpPr>
        <p:spPr>
          <a:xfrm>
            <a:off x="427315" y="2910875"/>
            <a:ext cx="5110360" cy="27801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marL="114300" indent="-342900">
              <a:lnSpc>
                <a:spcPct val="90000"/>
              </a:lnSpc>
              <a:spcAft>
                <a:spcPts val="600"/>
              </a:spcAft>
              <a:buFont typeface="+mj-lt"/>
              <a:buAutoNum type="arabicPeriod"/>
            </a:pPr>
            <a:r>
              <a:rPr lang="en-US" sz="2400" dirty="0">
                <a:solidFill>
                  <a:schemeClr val="tx1"/>
                </a:solidFill>
              </a:rPr>
              <a:t>Minimize flowering rush presence</a:t>
            </a:r>
          </a:p>
          <a:p>
            <a:pPr marL="114300" indent="-342900">
              <a:lnSpc>
                <a:spcPct val="90000"/>
              </a:lnSpc>
              <a:spcAft>
                <a:spcPts val="600"/>
              </a:spcAft>
              <a:buFont typeface="+mj-lt"/>
              <a:buAutoNum type="arabicPeriod"/>
            </a:pPr>
            <a:r>
              <a:rPr lang="en-US" sz="2400" dirty="0">
                <a:solidFill>
                  <a:schemeClr val="tx1"/>
                </a:solidFill>
              </a:rPr>
              <a:t>Minimize downstream spread</a:t>
            </a:r>
          </a:p>
          <a:p>
            <a:pPr marL="114300" indent="-342900">
              <a:lnSpc>
                <a:spcPct val="90000"/>
              </a:lnSpc>
              <a:spcAft>
                <a:spcPts val="600"/>
              </a:spcAft>
              <a:buFont typeface="+mj-lt"/>
              <a:buAutoNum type="arabicPeriod"/>
            </a:pPr>
            <a:r>
              <a:rPr lang="en-US" sz="2400" dirty="0">
                <a:solidFill>
                  <a:schemeClr val="tx1"/>
                </a:solidFill>
              </a:rPr>
              <a:t>Minimize cost ($)</a:t>
            </a:r>
          </a:p>
          <a:p>
            <a:pPr marL="685800" lvl="1" indent="-457200">
              <a:lnSpc>
                <a:spcPct val="90000"/>
              </a:lnSpc>
              <a:spcAft>
                <a:spcPts val="600"/>
              </a:spcAft>
              <a:buAutoNum type="alphaLcPeriod"/>
            </a:pPr>
            <a:r>
              <a:rPr lang="en-US" sz="2400" strike="sngStrike" dirty="0">
                <a:solidFill>
                  <a:schemeClr val="tx1"/>
                </a:solidFill>
              </a:rPr>
              <a:t>Minimize removal cost</a:t>
            </a:r>
          </a:p>
          <a:p>
            <a:pPr marL="685800" lvl="1" indent="-457200">
              <a:lnSpc>
                <a:spcPct val="90000"/>
              </a:lnSpc>
              <a:spcAft>
                <a:spcPts val="600"/>
              </a:spcAft>
              <a:buAutoNum type="alphaLcPeriod"/>
            </a:pPr>
            <a:r>
              <a:rPr lang="en-US" sz="2400" dirty="0">
                <a:solidFill>
                  <a:schemeClr val="tx1"/>
                </a:solidFill>
              </a:rPr>
              <a:t>Minimize monitoring cost</a:t>
            </a:r>
          </a:p>
        </p:txBody>
      </p:sp>
      <p:sp>
        <p:nvSpPr>
          <p:cNvPr id="11" name="Title 1">
            <a:extLst>
              <a:ext uri="{FF2B5EF4-FFF2-40B4-BE49-F238E27FC236}">
                <a16:creationId xmlns:a16="http://schemas.microsoft.com/office/drawing/2014/main" id="{7E866820-6851-4A79-6FAC-CFAB16FC2451}"/>
              </a:ext>
            </a:extLst>
          </p:cNvPr>
          <p:cNvSpPr txBox="1">
            <a:spLocks/>
          </p:cNvSpPr>
          <p:nvPr/>
        </p:nvSpPr>
        <p:spPr>
          <a:xfrm>
            <a:off x="263300" y="671810"/>
            <a:ext cx="52743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6"/>
                </a:solidFill>
              </a:rPr>
              <a:t>C</a:t>
            </a:r>
            <a:r>
              <a:rPr lang="en-US" sz="5400" dirty="0"/>
              <a:t>onsequences:</a:t>
            </a:r>
            <a:endParaRPr lang="en-US" sz="3200" dirty="0">
              <a:solidFill>
                <a:schemeClr val="bg1"/>
              </a:solidFill>
            </a:endParaRPr>
          </a:p>
        </p:txBody>
      </p:sp>
      <p:sp>
        <p:nvSpPr>
          <p:cNvPr id="14" name="Rectangle 13">
            <a:extLst>
              <a:ext uri="{FF2B5EF4-FFF2-40B4-BE49-F238E27FC236}">
                <a16:creationId xmlns:a16="http://schemas.microsoft.com/office/drawing/2014/main" id="{66C7162F-7DE3-C659-B0E6-50A442C2D2AF}"/>
              </a:ext>
            </a:extLst>
          </p:cNvPr>
          <p:cNvSpPr/>
          <p:nvPr/>
        </p:nvSpPr>
        <p:spPr>
          <a:xfrm>
            <a:off x="371094" y="693982"/>
            <a:ext cx="715977" cy="299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6636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245B95-5C34-BC97-1E8B-48F7781EA9DB}"/>
              </a:ext>
            </a:extLst>
          </p:cNvPr>
          <p:cNvPicPr>
            <a:picLocks noChangeAspect="1"/>
          </p:cNvPicPr>
          <p:nvPr/>
        </p:nvPicPr>
        <p:blipFill>
          <a:blip r:embed="rId2"/>
          <a:stretch>
            <a:fillRect/>
          </a:stretch>
        </p:blipFill>
        <p:spPr>
          <a:xfrm>
            <a:off x="989013" y="1179093"/>
            <a:ext cx="3653262" cy="1630552"/>
          </a:xfrm>
          <a:prstGeom prst="rect">
            <a:avLst/>
          </a:prstGeom>
        </p:spPr>
      </p:pic>
      <p:sp>
        <p:nvSpPr>
          <p:cNvPr id="15" name="TextBox 14">
            <a:extLst>
              <a:ext uri="{FF2B5EF4-FFF2-40B4-BE49-F238E27FC236}">
                <a16:creationId xmlns:a16="http://schemas.microsoft.com/office/drawing/2014/main" id="{53380E5D-5EC4-429B-B18B-885FA1BDFF95}"/>
              </a:ext>
            </a:extLst>
          </p:cNvPr>
          <p:cNvSpPr txBox="1"/>
          <p:nvPr/>
        </p:nvSpPr>
        <p:spPr>
          <a:xfrm>
            <a:off x="1035471" y="1179093"/>
            <a:ext cx="2391394" cy="923330"/>
          </a:xfrm>
          <a:prstGeom prst="rect">
            <a:avLst/>
          </a:prstGeom>
          <a:noFill/>
        </p:spPr>
        <p:txBody>
          <a:bodyPr wrap="square">
            <a:spAutoFit/>
          </a:bodyPr>
          <a:lstStyle/>
          <a:p>
            <a:r>
              <a:rPr lang="en-US" b="1" dirty="0"/>
              <a:t>Downstream removal</a:t>
            </a:r>
            <a:r>
              <a:rPr lang="en-US" dirty="0"/>
              <a:t>,</a:t>
            </a:r>
          </a:p>
          <a:p>
            <a:r>
              <a:rPr lang="en-US" dirty="0"/>
              <a:t>10 downstream observations</a:t>
            </a:r>
          </a:p>
        </p:txBody>
      </p:sp>
      <p:pic>
        <p:nvPicPr>
          <p:cNvPr id="6" name="Picture 5">
            <a:extLst>
              <a:ext uri="{FF2B5EF4-FFF2-40B4-BE49-F238E27FC236}">
                <a16:creationId xmlns:a16="http://schemas.microsoft.com/office/drawing/2014/main" id="{FAEAAA8E-F393-DF64-7D48-E81E981F81D2}"/>
              </a:ext>
            </a:extLst>
          </p:cNvPr>
          <p:cNvPicPr>
            <a:picLocks noChangeAspect="1"/>
          </p:cNvPicPr>
          <p:nvPr/>
        </p:nvPicPr>
        <p:blipFill>
          <a:blip r:embed="rId3"/>
          <a:stretch>
            <a:fillRect/>
          </a:stretch>
        </p:blipFill>
        <p:spPr>
          <a:xfrm>
            <a:off x="1035471" y="3160112"/>
            <a:ext cx="3606804" cy="1548646"/>
          </a:xfrm>
          <a:prstGeom prst="rect">
            <a:avLst/>
          </a:prstGeom>
        </p:spPr>
      </p:pic>
      <p:pic>
        <p:nvPicPr>
          <p:cNvPr id="8" name="Picture 7">
            <a:extLst>
              <a:ext uri="{FF2B5EF4-FFF2-40B4-BE49-F238E27FC236}">
                <a16:creationId xmlns:a16="http://schemas.microsoft.com/office/drawing/2014/main" id="{F4904A94-F815-36FA-9FA8-7295523FA7FF}"/>
              </a:ext>
            </a:extLst>
          </p:cNvPr>
          <p:cNvPicPr>
            <a:picLocks noChangeAspect="1"/>
          </p:cNvPicPr>
          <p:nvPr/>
        </p:nvPicPr>
        <p:blipFill>
          <a:blip r:embed="rId4"/>
          <a:stretch>
            <a:fillRect/>
          </a:stretch>
        </p:blipFill>
        <p:spPr>
          <a:xfrm>
            <a:off x="1035471" y="5015294"/>
            <a:ext cx="3560345" cy="1482374"/>
          </a:xfrm>
          <a:prstGeom prst="rect">
            <a:avLst/>
          </a:prstGeom>
        </p:spPr>
      </p:pic>
      <p:sp>
        <p:nvSpPr>
          <p:cNvPr id="19" name="TextBox 18">
            <a:extLst>
              <a:ext uri="{FF2B5EF4-FFF2-40B4-BE49-F238E27FC236}">
                <a16:creationId xmlns:a16="http://schemas.microsoft.com/office/drawing/2014/main" id="{E7B2AE1F-333F-5BBF-F3D1-B2EA5BFFE247}"/>
              </a:ext>
            </a:extLst>
          </p:cNvPr>
          <p:cNvSpPr txBox="1"/>
          <p:nvPr/>
        </p:nvSpPr>
        <p:spPr>
          <a:xfrm>
            <a:off x="1035471" y="5015294"/>
            <a:ext cx="2331572" cy="646331"/>
          </a:xfrm>
          <a:prstGeom prst="rect">
            <a:avLst/>
          </a:prstGeom>
          <a:noFill/>
        </p:spPr>
        <p:txBody>
          <a:bodyPr wrap="square">
            <a:spAutoFit/>
          </a:bodyPr>
          <a:lstStyle/>
          <a:p>
            <a:r>
              <a:rPr lang="en-US" b="1" dirty="0"/>
              <a:t>Downstream removal</a:t>
            </a:r>
            <a:r>
              <a:rPr lang="en-US" dirty="0"/>
              <a:t>, No observations</a:t>
            </a:r>
          </a:p>
        </p:txBody>
      </p:sp>
      <p:pic>
        <p:nvPicPr>
          <p:cNvPr id="10" name="Picture 9">
            <a:extLst>
              <a:ext uri="{FF2B5EF4-FFF2-40B4-BE49-F238E27FC236}">
                <a16:creationId xmlns:a16="http://schemas.microsoft.com/office/drawing/2014/main" id="{FACE8171-68FC-ABBC-E521-AA475359BF03}"/>
              </a:ext>
            </a:extLst>
          </p:cNvPr>
          <p:cNvPicPr>
            <a:picLocks noChangeAspect="1"/>
          </p:cNvPicPr>
          <p:nvPr/>
        </p:nvPicPr>
        <p:blipFill>
          <a:blip r:embed="rId5"/>
          <a:stretch>
            <a:fillRect/>
          </a:stretch>
        </p:blipFill>
        <p:spPr>
          <a:xfrm>
            <a:off x="7416967" y="1124360"/>
            <a:ext cx="3610877" cy="1495550"/>
          </a:xfrm>
          <a:prstGeom prst="rect">
            <a:avLst/>
          </a:prstGeom>
        </p:spPr>
      </p:pic>
      <p:pic>
        <p:nvPicPr>
          <p:cNvPr id="12" name="Picture 11">
            <a:extLst>
              <a:ext uri="{FF2B5EF4-FFF2-40B4-BE49-F238E27FC236}">
                <a16:creationId xmlns:a16="http://schemas.microsoft.com/office/drawing/2014/main" id="{124B4A08-FC21-2679-5625-14794131C463}"/>
              </a:ext>
            </a:extLst>
          </p:cNvPr>
          <p:cNvPicPr>
            <a:picLocks noChangeAspect="1"/>
          </p:cNvPicPr>
          <p:nvPr/>
        </p:nvPicPr>
        <p:blipFill>
          <a:blip r:embed="rId6"/>
          <a:stretch>
            <a:fillRect/>
          </a:stretch>
        </p:blipFill>
        <p:spPr>
          <a:xfrm>
            <a:off x="7380801" y="3058983"/>
            <a:ext cx="3606804" cy="1618696"/>
          </a:xfrm>
          <a:prstGeom prst="rect">
            <a:avLst/>
          </a:prstGeom>
        </p:spPr>
      </p:pic>
      <p:pic>
        <p:nvPicPr>
          <p:cNvPr id="16" name="Picture 15">
            <a:extLst>
              <a:ext uri="{FF2B5EF4-FFF2-40B4-BE49-F238E27FC236}">
                <a16:creationId xmlns:a16="http://schemas.microsoft.com/office/drawing/2014/main" id="{86F4CDC7-57BC-12D1-6AE6-788B5B963708}"/>
              </a:ext>
            </a:extLst>
          </p:cNvPr>
          <p:cNvPicPr>
            <a:picLocks noChangeAspect="1"/>
          </p:cNvPicPr>
          <p:nvPr/>
        </p:nvPicPr>
        <p:blipFill>
          <a:blip r:embed="rId7"/>
          <a:stretch>
            <a:fillRect/>
          </a:stretch>
        </p:blipFill>
        <p:spPr>
          <a:xfrm>
            <a:off x="7369682" y="4951173"/>
            <a:ext cx="3606804" cy="1621716"/>
          </a:xfrm>
          <a:prstGeom prst="rect">
            <a:avLst/>
          </a:prstGeom>
        </p:spPr>
      </p:pic>
      <p:sp>
        <p:nvSpPr>
          <p:cNvPr id="30" name="TextBox 29">
            <a:extLst>
              <a:ext uri="{FF2B5EF4-FFF2-40B4-BE49-F238E27FC236}">
                <a16:creationId xmlns:a16="http://schemas.microsoft.com/office/drawing/2014/main" id="{C0E691EC-3BA3-B581-E0C3-D3A738D8B5D4}"/>
              </a:ext>
            </a:extLst>
          </p:cNvPr>
          <p:cNvSpPr txBox="1"/>
          <p:nvPr/>
        </p:nvSpPr>
        <p:spPr>
          <a:xfrm>
            <a:off x="7416967" y="4972382"/>
            <a:ext cx="1911968" cy="646331"/>
          </a:xfrm>
          <a:prstGeom prst="rect">
            <a:avLst/>
          </a:prstGeom>
          <a:noFill/>
        </p:spPr>
        <p:txBody>
          <a:bodyPr wrap="square">
            <a:spAutoFit/>
          </a:bodyPr>
          <a:lstStyle/>
          <a:p>
            <a:r>
              <a:rPr lang="en-US" b="1" dirty="0"/>
              <a:t>Random removal</a:t>
            </a:r>
            <a:r>
              <a:rPr lang="en-US" dirty="0"/>
              <a:t>, </a:t>
            </a:r>
          </a:p>
          <a:p>
            <a:r>
              <a:rPr lang="en-US" dirty="0"/>
              <a:t>No observations</a:t>
            </a:r>
          </a:p>
        </p:txBody>
      </p:sp>
      <p:sp>
        <p:nvSpPr>
          <p:cNvPr id="24" name="TextBox 23">
            <a:extLst>
              <a:ext uri="{FF2B5EF4-FFF2-40B4-BE49-F238E27FC236}">
                <a16:creationId xmlns:a16="http://schemas.microsoft.com/office/drawing/2014/main" id="{9EFA239C-C9E0-D105-7EC6-DFA86644CC11}"/>
              </a:ext>
            </a:extLst>
          </p:cNvPr>
          <p:cNvSpPr txBox="1"/>
          <p:nvPr/>
        </p:nvSpPr>
        <p:spPr>
          <a:xfrm>
            <a:off x="7455576" y="1103813"/>
            <a:ext cx="2072986" cy="923330"/>
          </a:xfrm>
          <a:prstGeom prst="rect">
            <a:avLst/>
          </a:prstGeom>
          <a:noFill/>
        </p:spPr>
        <p:txBody>
          <a:bodyPr wrap="square">
            <a:spAutoFit/>
          </a:bodyPr>
          <a:lstStyle/>
          <a:p>
            <a:r>
              <a:rPr lang="en-US" b="1" dirty="0"/>
              <a:t>Random removal</a:t>
            </a:r>
            <a:r>
              <a:rPr lang="en-US" dirty="0"/>
              <a:t>, </a:t>
            </a:r>
          </a:p>
          <a:p>
            <a:r>
              <a:rPr lang="en-US" dirty="0"/>
              <a:t>10 random observations</a:t>
            </a:r>
          </a:p>
        </p:txBody>
      </p:sp>
      <p:sp>
        <p:nvSpPr>
          <p:cNvPr id="25" name="Rectangle 24">
            <a:extLst>
              <a:ext uri="{FF2B5EF4-FFF2-40B4-BE49-F238E27FC236}">
                <a16:creationId xmlns:a16="http://schemas.microsoft.com/office/drawing/2014/main" id="{860BC2EF-C247-A183-056E-6EC35FAA5F2B}"/>
              </a:ext>
            </a:extLst>
          </p:cNvPr>
          <p:cNvSpPr/>
          <p:nvPr/>
        </p:nvSpPr>
        <p:spPr>
          <a:xfrm>
            <a:off x="5165636" y="3058983"/>
            <a:ext cx="1748635" cy="18591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0315D9D5-C837-B7E6-8E59-89698B4CBB13}"/>
              </a:ext>
            </a:extLst>
          </p:cNvPr>
          <p:cNvPicPr>
            <a:picLocks noChangeAspect="1"/>
          </p:cNvPicPr>
          <p:nvPr/>
        </p:nvPicPr>
        <p:blipFill>
          <a:blip r:embed="rId8"/>
          <a:stretch>
            <a:fillRect/>
          </a:stretch>
        </p:blipFill>
        <p:spPr>
          <a:xfrm>
            <a:off x="5346345" y="3369944"/>
            <a:ext cx="285750" cy="1409700"/>
          </a:xfrm>
          <a:prstGeom prst="rect">
            <a:avLst/>
          </a:prstGeom>
        </p:spPr>
      </p:pic>
      <p:sp>
        <p:nvSpPr>
          <p:cNvPr id="35" name="TextBox 34">
            <a:extLst>
              <a:ext uri="{FF2B5EF4-FFF2-40B4-BE49-F238E27FC236}">
                <a16:creationId xmlns:a16="http://schemas.microsoft.com/office/drawing/2014/main" id="{4D7FF829-4D94-42BC-003C-DAD7FA683DCD}"/>
              </a:ext>
            </a:extLst>
          </p:cNvPr>
          <p:cNvSpPr txBox="1"/>
          <p:nvPr/>
        </p:nvSpPr>
        <p:spPr>
          <a:xfrm>
            <a:off x="5707090" y="3316309"/>
            <a:ext cx="1040420" cy="338554"/>
          </a:xfrm>
          <a:prstGeom prst="rect">
            <a:avLst/>
          </a:prstGeom>
          <a:noFill/>
        </p:spPr>
        <p:txBody>
          <a:bodyPr wrap="square" rtlCol="0">
            <a:spAutoFit/>
          </a:bodyPr>
          <a:lstStyle/>
          <a:p>
            <a:r>
              <a:rPr lang="en-US" sz="1600" dirty="0"/>
              <a:t>0.2-0.4</a:t>
            </a:r>
          </a:p>
        </p:txBody>
      </p:sp>
      <p:sp>
        <p:nvSpPr>
          <p:cNvPr id="36" name="TextBox 35">
            <a:extLst>
              <a:ext uri="{FF2B5EF4-FFF2-40B4-BE49-F238E27FC236}">
                <a16:creationId xmlns:a16="http://schemas.microsoft.com/office/drawing/2014/main" id="{B061477F-B717-3DCE-B293-D560F65FB3CC}"/>
              </a:ext>
            </a:extLst>
          </p:cNvPr>
          <p:cNvSpPr txBox="1"/>
          <p:nvPr/>
        </p:nvSpPr>
        <p:spPr>
          <a:xfrm>
            <a:off x="5707090" y="3627270"/>
            <a:ext cx="1040420" cy="338554"/>
          </a:xfrm>
          <a:prstGeom prst="rect">
            <a:avLst/>
          </a:prstGeom>
          <a:noFill/>
        </p:spPr>
        <p:txBody>
          <a:bodyPr wrap="square" rtlCol="0">
            <a:spAutoFit/>
          </a:bodyPr>
          <a:lstStyle/>
          <a:p>
            <a:r>
              <a:rPr lang="en-US" sz="1600" dirty="0"/>
              <a:t>0.4-0.6</a:t>
            </a:r>
          </a:p>
        </p:txBody>
      </p:sp>
      <p:sp>
        <p:nvSpPr>
          <p:cNvPr id="37" name="TextBox 36">
            <a:extLst>
              <a:ext uri="{FF2B5EF4-FFF2-40B4-BE49-F238E27FC236}">
                <a16:creationId xmlns:a16="http://schemas.microsoft.com/office/drawing/2014/main" id="{D64AF8AB-9C48-8201-0822-153F6B8E559B}"/>
              </a:ext>
            </a:extLst>
          </p:cNvPr>
          <p:cNvSpPr txBox="1"/>
          <p:nvPr/>
        </p:nvSpPr>
        <p:spPr>
          <a:xfrm>
            <a:off x="5707263" y="3912189"/>
            <a:ext cx="1040420" cy="338554"/>
          </a:xfrm>
          <a:prstGeom prst="rect">
            <a:avLst/>
          </a:prstGeom>
          <a:noFill/>
        </p:spPr>
        <p:txBody>
          <a:bodyPr wrap="square" rtlCol="0">
            <a:spAutoFit/>
          </a:bodyPr>
          <a:lstStyle/>
          <a:p>
            <a:r>
              <a:rPr lang="en-US" sz="1600" dirty="0"/>
              <a:t>0.6-0.8</a:t>
            </a:r>
          </a:p>
        </p:txBody>
      </p:sp>
      <p:sp>
        <p:nvSpPr>
          <p:cNvPr id="38" name="TextBox 37">
            <a:extLst>
              <a:ext uri="{FF2B5EF4-FFF2-40B4-BE49-F238E27FC236}">
                <a16:creationId xmlns:a16="http://schemas.microsoft.com/office/drawing/2014/main" id="{1F0AD0D7-F301-5E2E-24DD-413A0C492A6C}"/>
              </a:ext>
            </a:extLst>
          </p:cNvPr>
          <p:cNvSpPr txBox="1"/>
          <p:nvPr/>
        </p:nvSpPr>
        <p:spPr>
          <a:xfrm>
            <a:off x="5707090" y="4197108"/>
            <a:ext cx="1040420" cy="338554"/>
          </a:xfrm>
          <a:prstGeom prst="rect">
            <a:avLst/>
          </a:prstGeom>
          <a:noFill/>
        </p:spPr>
        <p:txBody>
          <a:bodyPr wrap="square" rtlCol="0">
            <a:spAutoFit/>
          </a:bodyPr>
          <a:lstStyle/>
          <a:p>
            <a:r>
              <a:rPr lang="en-US" sz="1600" dirty="0"/>
              <a:t>0.8-1</a:t>
            </a:r>
          </a:p>
        </p:txBody>
      </p:sp>
      <p:sp>
        <p:nvSpPr>
          <p:cNvPr id="39" name="TextBox 38">
            <a:extLst>
              <a:ext uri="{FF2B5EF4-FFF2-40B4-BE49-F238E27FC236}">
                <a16:creationId xmlns:a16="http://schemas.microsoft.com/office/drawing/2014/main" id="{20E1F0A3-B1D0-1B92-9A3D-BA0B37E66A4B}"/>
              </a:ext>
            </a:extLst>
          </p:cNvPr>
          <p:cNvSpPr txBox="1"/>
          <p:nvPr/>
        </p:nvSpPr>
        <p:spPr>
          <a:xfrm>
            <a:off x="5743238" y="4482027"/>
            <a:ext cx="1171033" cy="338554"/>
          </a:xfrm>
          <a:prstGeom prst="rect">
            <a:avLst/>
          </a:prstGeom>
          <a:noFill/>
        </p:spPr>
        <p:txBody>
          <a:bodyPr wrap="square" rtlCol="0">
            <a:spAutoFit/>
          </a:bodyPr>
          <a:lstStyle/>
          <a:p>
            <a:r>
              <a:rPr lang="en-US" sz="1600" dirty="0"/>
              <a:t>1 (Invaded)</a:t>
            </a:r>
          </a:p>
        </p:txBody>
      </p:sp>
      <p:sp>
        <p:nvSpPr>
          <p:cNvPr id="40" name="TextBox 39">
            <a:extLst>
              <a:ext uri="{FF2B5EF4-FFF2-40B4-BE49-F238E27FC236}">
                <a16:creationId xmlns:a16="http://schemas.microsoft.com/office/drawing/2014/main" id="{E8C7461B-9197-3C46-1EDB-5C29C8CE3D62}"/>
              </a:ext>
            </a:extLst>
          </p:cNvPr>
          <p:cNvSpPr txBox="1"/>
          <p:nvPr/>
        </p:nvSpPr>
        <p:spPr>
          <a:xfrm>
            <a:off x="5084513" y="3032407"/>
            <a:ext cx="1171033" cy="400110"/>
          </a:xfrm>
          <a:prstGeom prst="rect">
            <a:avLst/>
          </a:prstGeom>
          <a:noFill/>
        </p:spPr>
        <p:txBody>
          <a:bodyPr wrap="square" rtlCol="0">
            <a:spAutoFit/>
          </a:bodyPr>
          <a:lstStyle/>
          <a:p>
            <a:pPr algn="ctr"/>
            <a:r>
              <a:rPr lang="en-US" sz="2000" b="1" dirty="0"/>
              <a:t>States</a:t>
            </a:r>
          </a:p>
        </p:txBody>
      </p:sp>
      <p:sp>
        <p:nvSpPr>
          <p:cNvPr id="3" name="TextBox 2">
            <a:extLst>
              <a:ext uri="{FF2B5EF4-FFF2-40B4-BE49-F238E27FC236}">
                <a16:creationId xmlns:a16="http://schemas.microsoft.com/office/drawing/2014/main" id="{AD8DB45A-5723-8DFB-3070-5C3F75375F63}"/>
              </a:ext>
            </a:extLst>
          </p:cNvPr>
          <p:cNvSpPr txBox="1"/>
          <p:nvPr/>
        </p:nvSpPr>
        <p:spPr>
          <a:xfrm>
            <a:off x="1055271" y="3116181"/>
            <a:ext cx="2391394" cy="923330"/>
          </a:xfrm>
          <a:prstGeom prst="rect">
            <a:avLst/>
          </a:prstGeom>
          <a:noFill/>
        </p:spPr>
        <p:txBody>
          <a:bodyPr wrap="square">
            <a:spAutoFit/>
          </a:bodyPr>
          <a:lstStyle/>
          <a:p>
            <a:r>
              <a:rPr lang="en-US" b="1" dirty="0"/>
              <a:t>Downstream removal</a:t>
            </a:r>
            <a:r>
              <a:rPr lang="en-US" dirty="0"/>
              <a:t>,</a:t>
            </a:r>
          </a:p>
          <a:p>
            <a:r>
              <a:rPr lang="en-US" dirty="0"/>
              <a:t>5 downstream observations</a:t>
            </a:r>
          </a:p>
        </p:txBody>
      </p:sp>
      <p:sp>
        <p:nvSpPr>
          <p:cNvPr id="5" name="TextBox 4">
            <a:extLst>
              <a:ext uri="{FF2B5EF4-FFF2-40B4-BE49-F238E27FC236}">
                <a16:creationId xmlns:a16="http://schemas.microsoft.com/office/drawing/2014/main" id="{FF9701C2-01C9-B6A1-96F2-E27BD513D490}"/>
              </a:ext>
            </a:extLst>
          </p:cNvPr>
          <p:cNvSpPr txBox="1"/>
          <p:nvPr/>
        </p:nvSpPr>
        <p:spPr>
          <a:xfrm>
            <a:off x="7416967" y="3042494"/>
            <a:ext cx="2072986" cy="923330"/>
          </a:xfrm>
          <a:prstGeom prst="rect">
            <a:avLst/>
          </a:prstGeom>
          <a:noFill/>
        </p:spPr>
        <p:txBody>
          <a:bodyPr wrap="square">
            <a:spAutoFit/>
          </a:bodyPr>
          <a:lstStyle/>
          <a:p>
            <a:r>
              <a:rPr lang="en-US" b="1" dirty="0"/>
              <a:t>Random removal</a:t>
            </a:r>
            <a:r>
              <a:rPr lang="en-US" dirty="0"/>
              <a:t>, </a:t>
            </a:r>
          </a:p>
          <a:p>
            <a:r>
              <a:rPr lang="en-US" dirty="0"/>
              <a:t>5 random observations</a:t>
            </a:r>
          </a:p>
        </p:txBody>
      </p:sp>
      <p:sp>
        <p:nvSpPr>
          <p:cNvPr id="7" name="Title 1">
            <a:extLst>
              <a:ext uri="{FF2B5EF4-FFF2-40B4-BE49-F238E27FC236}">
                <a16:creationId xmlns:a16="http://schemas.microsoft.com/office/drawing/2014/main" id="{3D73B90C-9312-8FCE-967D-2C8243AB4AE0}"/>
              </a:ext>
            </a:extLst>
          </p:cNvPr>
          <p:cNvSpPr txBox="1">
            <a:spLocks/>
          </p:cNvSpPr>
          <p:nvPr/>
        </p:nvSpPr>
        <p:spPr>
          <a:xfrm>
            <a:off x="635236" y="206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2"/>
                </a:solidFill>
              </a:rPr>
              <a:t>C</a:t>
            </a:r>
            <a:r>
              <a:rPr lang="en-US" sz="5400" dirty="0">
                <a:solidFill>
                  <a:schemeClr val="bg1"/>
                </a:solidFill>
              </a:rPr>
              <a:t>onsequences: </a:t>
            </a:r>
            <a:r>
              <a:rPr lang="en-US" sz="3200" dirty="0">
                <a:solidFill>
                  <a:schemeClr val="bg1"/>
                </a:solidFill>
              </a:rPr>
              <a:t>true invasion states after 10 years</a:t>
            </a:r>
          </a:p>
        </p:txBody>
      </p:sp>
    </p:spTree>
    <p:extLst>
      <p:ext uri="{BB962C8B-B14F-4D97-AF65-F5344CB8AC3E}">
        <p14:creationId xmlns:p14="http://schemas.microsoft.com/office/powerpoint/2010/main" val="321925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D04BB8-93C2-1543-EADC-8E88DF9610B7}"/>
              </a:ext>
            </a:extLst>
          </p:cNvPr>
          <p:cNvSpPr txBox="1"/>
          <p:nvPr/>
        </p:nvSpPr>
        <p:spPr>
          <a:xfrm>
            <a:off x="9583285" y="125304"/>
            <a:ext cx="2035050" cy="646331"/>
          </a:xfrm>
          <a:prstGeom prst="rect">
            <a:avLst/>
          </a:prstGeom>
          <a:noFill/>
        </p:spPr>
        <p:txBody>
          <a:bodyPr wrap="square" rtlCol="0">
            <a:spAutoFit/>
          </a:bodyPr>
          <a:lstStyle/>
          <a:p>
            <a:r>
              <a:rPr lang="en-US" dirty="0">
                <a:solidFill>
                  <a:schemeClr val="bg1"/>
                </a:solidFill>
              </a:rPr>
              <a:t>State = 0 (Empty)</a:t>
            </a:r>
          </a:p>
          <a:p>
            <a:r>
              <a:rPr lang="en-US" dirty="0">
                <a:solidFill>
                  <a:schemeClr val="bg1"/>
                </a:solidFill>
              </a:rPr>
              <a:t>State = 1  (Invaded)</a:t>
            </a:r>
          </a:p>
        </p:txBody>
      </p:sp>
      <p:sp>
        <p:nvSpPr>
          <p:cNvPr id="6" name="Title 1">
            <a:extLst>
              <a:ext uri="{FF2B5EF4-FFF2-40B4-BE49-F238E27FC236}">
                <a16:creationId xmlns:a16="http://schemas.microsoft.com/office/drawing/2014/main" id="{00153198-06EE-74AF-AC00-82B5A39D025E}"/>
              </a:ext>
            </a:extLst>
          </p:cNvPr>
          <p:cNvSpPr txBox="1">
            <a:spLocks/>
          </p:cNvSpPr>
          <p:nvPr/>
        </p:nvSpPr>
        <p:spPr>
          <a:xfrm>
            <a:off x="635236" y="20657"/>
            <a:ext cx="10038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2"/>
                </a:solidFill>
              </a:rPr>
              <a:t>C</a:t>
            </a:r>
            <a:r>
              <a:rPr lang="en-US" sz="5400" dirty="0">
                <a:solidFill>
                  <a:schemeClr val="bg1"/>
                </a:solidFill>
              </a:rPr>
              <a:t>onsequences: </a:t>
            </a:r>
            <a:r>
              <a:rPr lang="en-US" sz="3200" dirty="0">
                <a:solidFill>
                  <a:schemeClr val="bg1"/>
                </a:solidFill>
              </a:rPr>
              <a:t>minimize overall presence</a:t>
            </a:r>
          </a:p>
        </p:txBody>
      </p:sp>
      <p:sp>
        <p:nvSpPr>
          <p:cNvPr id="9" name="Rectangle 8">
            <a:extLst>
              <a:ext uri="{FF2B5EF4-FFF2-40B4-BE49-F238E27FC236}">
                <a16:creationId xmlns:a16="http://schemas.microsoft.com/office/drawing/2014/main" id="{BE02B997-F45A-F9D6-8121-99C269A2F343}"/>
              </a:ext>
            </a:extLst>
          </p:cNvPr>
          <p:cNvSpPr/>
          <p:nvPr/>
        </p:nvSpPr>
        <p:spPr>
          <a:xfrm>
            <a:off x="9713445" y="795295"/>
            <a:ext cx="376015" cy="175755"/>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433DDAE-9777-F6B4-7D37-DAF8D563D62C}"/>
              </a:ext>
            </a:extLst>
          </p:cNvPr>
          <p:cNvSpPr txBox="1"/>
          <p:nvPr/>
        </p:nvSpPr>
        <p:spPr>
          <a:xfrm>
            <a:off x="10119369" y="698506"/>
            <a:ext cx="1583273" cy="369332"/>
          </a:xfrm>
          <a:prstGeom prst="rect">
            <a:avLst/>
          </a:prstGeom>
          <a:noFill/>
        </p:spPr>
        <p:txBody>
          <a:bodyPr wrap="square" rtlCol="0">
            <a:spAutoFit/>
          </a:bodyPr>
          <a:lstStyle/>
          <a:p>
            <a:r>
              <a:rPr lang="en-US" dirty="0">
                <a:solidFill>
                  <a:schemeClr val="bg1"/>
                </a:solidFill>
              </a:rPr>
              <a:t>Best outcome</a:t>
            </a:r>
          </a:p>
        </p:txBody>
      </p:sp>
      <p:sp>
        <p:nvSpPr>
          <p:cNvPr id="11" name="Rectangle 10">
            <a:extLst>
              <a:ext uri="{FF2B5EF4-FFF2-40B4-BE49-F238E27FC236}">
                <a16:creationId xmlns:a16="http://schemas.microsoft.com/office/drawing/2014/main" id="{54E1F3D5-CA8F-410B-7E16-E44E0726ACA1}"/>
              </a:ext>
            </a:extLst>
          </p:cNvPr>
          <p:cNvSpPr/>
          <p:nvPr/>
        </p:nvSpPr>
        <p:spPr>
          <a:xfrm>
            <a:off x="9722400" y="1033691"/>
            <a:ext cx="376015" cy="175755"/>
          </a:xfrm>
          <a:prstGeom prst="rect">
            <a:avLst/>
          </a:prstGeom>
          <a:solidFill>
            <a:srgbClr val="A5A5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F0A65B0-E075-F299-3783-99AF50DF0066}"/>
              </a:ext>
            </a:extLst>
          </p:cNvPr>
          <p:cNvSpPr txBox="1"/>
          <p:nvPr/>
        </p:nvSpPr>
        <p:spPr>
          <a:xfrm>
            <a:off x="10119369" y="944430"/>
            <a:ext cx="1716143" cy="369332"/>
          </a:xfrm>
          <a:prstGeom prst="rect">
            <a:avLst/>
          </a:prstGeom>
          <a:noFill/>
        </p:spPr>
        <p:txBody>
          <a:bodyPr wrap="square" rtlCol="0">
            <a:spAutoFit/>
          </a:bodyPr>
          <a:lstStyle/>
          <a:p>
            <a:r>
              <a:rPr lang="en-US" dirty="0">
                <a:solidFill>
                  <a:schemeClr val="bg1"/>
                </a:solidFill>
              </a:rPr>
              <a:t>Worst outcome</a:t>
            </a:r>
          </a:p>
        </p:txBody>
      </p:sp>
      <p:graphicFrame>
        <p:nvGraphicFramePr>
          <p:cNvPr id="2" name="Table 7">
            <a:extLst>
              <a:ext uri="{FF2B5EF4-FFF2-40B4-BE49-F238E27FC236}">
                <a16:creationId xmlns:a16="http://schemas.microsoft.com/office/drawing/2014/main" id="{5AD98FED-B4DF-FEA6-2C39-001D89802653}"/>
              </a:ext>
            </a:extLst>
          </p:cNvPr>
          <p:cNvGraphicFramePr>
            <a:graphicFrameLocks noGrp="1"/>
          </p:cNvGraphicFramePr>
          <p:nvPr>
            <p:extLst>
              <p:ext uri="{D42A27DB-BD31-4B8C-83A1-F6EECF244321}">
                <p14:modId xmlns:p14="http://schemas.microsoft.com/office/powerpoint/2010/main" val="221996322"/>
              </p:ext>
            </p:extLst>
          </p:nvPr>
        </p:nvGraphicFramePr>
        <p:xfrm>
          <a:off x="1082551" y="1159974"/>
          <a:ext cx="7200316" cy="5301581"/>
        </p:xfrm>
        <a:graphic>
          <a:graphicData uri="http://schemas.openxmlformats.org/drawingml/2006/table">
            <a:tbl>
              <a:tblPr firstRow="1" bandRow="1">
                <a:tableStyleId>{5940675A-B579-460E-94D1-54222C63F5DA}</a:tableStyleId>
              </a:tblPr>
              <a:tblGrid>
                <a:gridCol w="3214241">
                  <a:extLst>
                    <a:ext uri="{9D8B030D-6E8A-4147-A177-3AD203B41FA5}">
                      <a16:colId xmlns:a16="http://schemas.microsoft.com/office/drawing/2014/main" val="8042281"/>
                    </a:ext>
                  </a:extLst>
                </a:gridCol>
                <a:gridCol w="3986075">
                  <a:extLst>
                    <a:ext uri="{9D8B030D-6E8A-4147-A177-3AD203B41FA5}">
                      <a16:colId xmlns:a16="http://schemas.microsoft.com/office/drawing/2014/main" val="3524104016"/>
                    </a:ext>
                  </a:extLst>
                </a:gridCol>
              </a:tblGrid>
              <a:tr h="1095341">
                <a:tc>
                  <a:txBody>
                    <a:bodyPr/>
                    <a:lstStyle/>
                    <a:p>
                      <a:pPr algn="l"/>
                      <a:r>
                        <a:rPr lang="en-US" sz="2400" dirty="0"/>
                        <a:t>Alternative</a:t>
                      </a:r>
                    </a:p>
                  </a:txBody>
                  <a:tcPr anchor="ctr">
                    <a:solidFill>
                      <a:schemeClr val="bg1"/>
                    </a:solidFill>
                  </a:tcPr>
                </a:tc>
                <a:tc>
                  <a:txBody>
                    <a:bodyPr/>
                    <a:lstStyle/>
                    <a:p>
                      <a:r>
                        <a:rPr lang="en-US" sz="2800" dirty="0"/>
                        <a:t>Minimize presence [0,1]</a:t>
                      </a:r>
                    </a:p>
                  </a:txBody>
                  <a:tcPr anchor="ctr">
                    <a:solidFill>
                      <a:schemeClr val="bg1"/>
                    </a:solidFill>
                  </a:tcPr>
                </a:tc>
                <a:extLst>
                  <a:ext uri="{0D108BD9-81ED-4DB2-BD59-A6C34878D82A}">
                    <a16:rowId xmlns:a16="http://schemas.microsoft.com/office/drawing/2014/main" val="3502286791"/>
                  </a:ext>
                </a:extLst>
              </a:tr>
              <a:tr h="623185">
                <a:tc>
                  <a:txBody>
                    <a:bodyPr/>
                    <a:lstStyle/>
                    <a:p>
                      <a:r>
                        <a:rPr lang="en-US" sz="2000" dirty="0">
                          <a:effectLst/>
                        </a:rPr>
                        <a:t>1. Downstream removal &amp;</a:t>
                      </a:r>
                    </a:p>
                    <a:p>
                      <a:r>
                        <a:rPr lang="en-US" sz="2000" dirty="0">
                          <a:effectLst/>
                        </a:rPr>
                        <a:t>10 observations</a:t>
                      </a:r>
                      <a:endParaRPr lang="en-US" sz="2000" dirty="0"/>
                    </a:p>
                  </a:txBody>
                  <a:tcPr anchor="ctr">
                    <a:solidFill>
                      <a:schemeClr val="bg1"/>
                    </a:solidFill>
                  </a:tcPr>
                </a:tc>
                <a:tc>
                  <a:txBody>
                    <a:bodyPr/>
                    <a:lstStyle/>
                    <a:p>
                      <a:r>
                        <a:rPr lang="en-US" sz="2000" dirty="0">
                          <a:effectLst/>
                        </a:rPr>
                        <a:t>0.948</a:t>
                      </a:r>
                      <a:endParaRPr lang="en-US" sz="2000" dirty="0">
                        <a:highlight>
                          <a:srgbClr val="FFFF00"/>
                        </a:highlight>
                      </a:endParaRPr>
                    </a:p>
                  </a:txBody>
                  <a:tcPr anchor="ctr">
                    <a:solidFill>
                      <a:schemeClr val="bg1"/>
                    </a:solidFill>
                  </a:tcPr>
                </a:tc>
                <a:extLst>
                  <a:ext uri="{0D108BD9-81ED-4DB2-BD59-A6C34878D82A}">
                    <a16:rowId xmlns:a16="http://schemas.microsoft.com/office/drawing/2014/main" val="70915525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2. Downstream removal &amp;</a:t>
                      </a:r>
                    </a:p>
                    <a:p>
                      <a:r>
                        <a:rPr lang="en-US" sz="2000" dirty="0">
                          <a:effectLst/>
                        </a:rPr>
                        <a:t>5 observations </a:t>
                      </a:r>
                      <a:endParaRPr lang="en-US" sz="2000" dirty="0"/>
                    </a:p>
                  </a:txBody>
                  <a:tcPr anchor="ctr">
                    <a:solidFill>
                      <a:schemeClr val="bg1"/>
                    </a:solidFill>
                  </a:tcPr>
                </a:tc>
                <a:tc>
                  <a:txBody>
                    <a:bodyPr/>
                    <a:lstStyle/>
                    <a:p>
                      <a:r>
                        <a:rPr lang="en-US" sz="2000" dirty="0">
                          <a:effectLst/>
                        </a:rPr>
                        <a:t>0.944 </a:t>
                      </a:r>
                      <a:endParaRPr lang="en-US" sz="2000" dirty="0"/>
                    </a:p>
                  </a:txBody>
                  <a:tcPr anchor="ctr">
                    <a:solidFill>
                      <a:srgbClr val="00FF00"/>
                    </a:solidFill>
                  </a:tcPr>
                </a:tc>
                <a:extLst>
                  <a:ext uri="{0D108BD9-81ED-4DB2-BD59-A6C34878D82A}">
                    <a16:rowId xmlns:a16="http://schemas.microsoft.com/office/drawing/2014/main" val="441006464"/>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3. Downstream removal &amp;</a:t>
                      </a:r>
                    </a:p>
                    <a:p>
                      <a:r>
                        <a:rPr lang="en-US" sz="2000" dirty="0">
                          <a:effectLst/>
                        </a:rPr>
                        <a:t>No observations </a:t>
                      </a:r>
                      <a:endParaRPr lang="en-US" sz="2000" dirty="0"/>
                    </a:p>
                  </a:txBody>
                  <a:tcPr anchor="ctr">
                    <a:solidFill>
                      <a:schemeClr val="bg1"/>
                    </a:solidFill>
                  </a:tcPr>
                </a:tc>
                <a:tc>
                  <a:txBody>
                    <a:bodyPr/>
                    <a:lstStyle/>
                    <a:p>
                      <a:r>
                        <a:rPr lang="en-US" sz="2000" dirty="0">
                          <a:effectLst/>
                        </a:rPr>
                        <a:t>0.944</a:t>
                      </a:r>
                      <a:endParaRPr lang="en-US" sz="2000" dirty="0"/>
                    </a:p>
                  </a:txBody>
                  <a:tcPr anchor="ctr">
                    <a:solidFill>
                      <a:schemeClr val="bg1"/>
                    </a:solidFill>
                  </a:tcPr>
                </a:tc>
                <a:extLst>
                  <a:ext uri="{0D108BD9-81ED-4DB2-BD59-A6C34878D82A}">
                    <a16:rowId xmlns:a16="http://schemas.microsoft.com/office/drawing/2014/main" val="615806297"/>
                  </a:ext>
                </a:extLst>
              </a:tr>
              <a:tr h="623185">
                <a:tc>
                  <a:txBody>
                    <a:bodyPr/>
                    <a:lstStyle/>
                    <a:p>
                      <a:r>
                        <a:rPr lang="en-US" sz="2000" dirty="0">
                          <a:effectLst/>
                        </a:rPr>
                        <a:t>4. Random removal &amp;</a:t>
                      </a:r>
                    </a:p>
                    <a:p>
                      <a:r>
                        <a:rPr lang="en-US" sz="2000" dirty="0">
                          <a:effectLst/>
                        </a:rPr>
                        <a:t>10 observations</a:t>
                      </a:r>
                      <a:endParaRPr lang="en-US" sz="2000" dirty="0"/>
                    </a:p>
                  </a:txBody>
                  <a:tcPr anchor="ctr">
                    <a:solidFill>
                      <a:schemeClr val="bg1"/>
                    </a:solidFill>
                  </a:tcPr>
                </a:tc>
                <a:tc>
                  <a:txBody>
                    <a:bodyPr/>
                    <a:lstStyle/>
                    <a:p>
                      <a:r>
                        <a:rPr lang="en-US" sz="2000" dirty="0">
                          <a:effectLst/>
                        </a:rPr>
                        <a:t>0.936</a:t>
                      </a:r>
                      <a:endParaRPr lang="en-US" sz="2000" dirty="0"/>
                    </a:p>
                  </a:txBody>
                  <a:tcPr anchor="ctr">
                    <a:solidFill>
                      <a:schemeClr val="accent3"/>
                    </a:solidFill>
                  </a:tcPr>
                </a:tc>
                <a:extLst>
                  <a:ext uri="{0D108BD9-81ED-4DB2-BD59-A6C34878D82A}">
                    <a16:rowId xmlns:a16="http://schemas.microsoft.com/office/drawing/2014/main" val="2460349756"/>
                  </a:ext>
                </a:extLst>
              </a:tr>
              <a:tr h="655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5. Random removal &amp;</a:t>
                      </a:r>
                    </a:p>
                    <a:p>
                      <a:r>
                        <a:rPr lang="en-US" sz="2000" dirty="0">
                          <a:effectLst/>
                        </a:rPr>
                        <a:t>5 observations</a:t>
                      </a:r>
                      <a:endParaRPr lang="en-US" sz="2000" dirty="0"/>
                    </a:p>
                  </a:txBody>
                  <a:tcPr anchor="ctr">
                    <a:solidFill>
                      <a:schemeClr val="bg1"/>
                    </a:solidFill>
                  </a:tcPr>
                </a:tc>
                <a:tc>
                  <a:txBody>
                    <a:bodyPr/>
                    <a:lstStyle/>
                    <a:p>
                      <a:r>
                        <a:rPr lang="en-US" sz="2000" dirty="0">
                          <a:effectLst/>
                        </a:rPr>
                        <a:t>0.934</a:t>
                      </a:r>
                      <a:endParaRPr lang="en-US" sz="2000" dirty="0"/>
                    </a:p>
                  </a:txBody>
                  <a:tcPr anchor="ctr">
                    <a:solidFill>
                      <a:schemeClr val="bg1"/>
                    </a:solidFill>
                  </a:tcPr>
                </a:tc>
                <a:extLst>
                  <a:ext uri="{0D108BD9-81ED-4DB2-BD59-A6C34878D82A}">
                    <a16:rowId xmlns:a16="http://schemas.microsoft.com/office/drawing/2014/main" val="163792603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6. Random removal &amp;</a:t>
                      </a:r>
                    </a:p>
                    <a:p>
                      <a:r>
                        <a:rPr lang="en-US" sz="2000" dirty="0">
                          <a:effectLst/>
                        </a:rPr>
                        <a:t>No observations</a:t>
                      </a:r>
                      <a:endParaRPr lang="en-US" sz="2000" dirty="0"/>
                    </a:p>
                  </a:txBody>
                  <a:tcPr anchor="ctr">
                    <a:solidFill>
                      <a:schemeClr val="bg1"/>
                    </a:solidFill>
                  </a:tcPr>
                </a:tc>
                <a:tc>
                  <a:txBody>
                    <a:bodyPr/>
                    <a:lstStyle/>
                    <a:p>
                      <a:r>
                        <a:rPr lang="en-US" sz="2000" dirty="0">
                          <a:effectLst/>
                        </a:rPr>
                        <a:t>0.938</a:t>
                      </a:r>
                      <a:endParaRPr lang="en-US" sz="2000" dirty="0"/>
                    </a:p>
                  </a:txBody>
                  <a:tcPr anchor="ctr">
                    <a:solidFill>
                      <a:schemeClr val="bg1"/>
                    </a:solidFill>
                  </a:tcPr>
                </a:tc>
                <a:extLst>
                  <a:ext uri="{0D108BD9-81ED-4DB2-BD59-A6C34878D82A}">
                    <a16:rowId xmlns:a16="http://schemas.microsoft.com/office/drawing/2014/main" val="601270579"/>
                  </a:ext>
                </a:extLst>
              </a:tr>
            </a:tbl>
          </a:graphicData>
        </a:graphic>
      </p:graphicFrame>
      <p:cxnSp>
        <p:nvCxnSpPr>
          <p:cNvPr id="5" name="Straight Arrow Connector 4">
            <a:extLst>
              <a:ext uri="{FF2B5EF4-FFF2-40B4-BE49-F238E27FC236}">
                <a16:creationId xmlns:a16="http://schemas.microsoft.com/office/drawing/2014/main" id="{3F4D8F8E-F4AB-E9E3-04E9-D270FCA4AFCB}"/>
              </a:ext>
            </a:extLst>
          </p:cNvPr>
          <p:cNvCxnSpPr>
            <a:cxnSpLocks/>
          </p:cNvCxnSpPr>
          <p:nvPr/>
        </p:nvCxnSpPr>
        <p:spPr>
          <a:xfrm flipH="1" flipV="1">
            <a:off x="6566724" y="1899821"/>
            <a:ext cx="2497377" cy="179329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025D5E-CD1B-7817-7EB6-82A873E708A0}"/>
              </a:ext>
            </a:extLst>
          </p:cNvPr>
          <p:cNvSpPr txBox="1"/>
          <p:nvPr/>
        </p:nvSpPr>
        <p:spPr>
          <a:xfrm>
            <a:off x="9107105" y="3216057"/>
            <a:ext cx="1964709" cy="954107"/>
          </a:xfrm>
          <a:prstGeom prst="rect">
            <a:avLst/>
          </a:prstGeom>
          <a:noFill/>
        </p:spPr>
        <p:txBody>
          <a:bodyPr wrap="square">
            <a:spAutoFit/>
          </a:bodyPr>
          <a:lstStyle/>
          <a:p>
            <a:r>
              <a:rPr lang="en-US" sz="2800" dirty="0">
                <a:solidFill>
                  <a:schemeClr val="accent2"/>
                </a:solidFill>
              </a:rPr>
              <a:t>Irrelevant objective </a:t>
            </a:r>
            <a:endParaRPr lang="en-US" sz="2800" dirty="0"/>
          </a:p>
        </p:txBody>
      </p:sp>
    </p:spTree>
    <p:extLst>
      <p:ext uri="{BB962C8B-B14F-4D97-AF65-F5344CB8AC3E}">
        <p14:creationId xmlns:p14="http://schemas.microsoft.com/office/powerpoint/2010/main" val="2099986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EA07A1-DF28-40F4-2EC1-42EBF5FC5AB2}"/>
              </a:ext>
            </a:extLst>
          </p:cNvPr>
          <p:cNvSpPr txBox="1"/>
          <p:nvPr/>
        </p:nvSpPr>
        <p:spPr>
          <a:xfrm>
            <a:off x="10168781" y="129416"/>
            <a:ext cx="2035050" cy="646331"/>
          </a:xfrm>
          <a:prstGeom prst="rect">
            <a:avLst/>
          </a:prstGeom>
          <a:noFill/>
        </p:spPr>
        <p:txBody>
          <a:bodyPr wrap="square" rtlCol="0">
            <a:spAutoFit/>
          </a:bodyPr>
          <a:lstStyle/>
          <a:p>
            <a:r>
              <a:rPr lang="en-US" dirty="0">
                <a:solidFill>
                  <a:schemeClr val="bg1"/>
                </a:solidFill>
              </a:rPr>
              <a:t>State = 0 (Empty)</a:t>
            </a:r>
          </a:p>
          <a:p>
            <a:r>
              <a:rPr lang="en-US" dirty="0">
                <a:solidFill>
                  <a:schemeClr val="bg1"/>
                </a:solidFill>
              </a:rPr>
              <a:t>State = 1  (Invaded)</a:t>
            </a:r>
          </a:p>
        </p:txBody>
      </p:sp>
      <p:sp>
        <p:nvSpPr>
          <p:cNvPr id="4" name="Rectangle 3">
            <a:extLst>
              <a:ext uri="{FF2B5EF4-FFF2-40B4-BE49-F238E27FC236}">
                <a16:creationId xmlns:a16="http://schemas.microsoft.com/office/drawing/2014/main" id="{EA67D5C9-1DD4-CB02-0AC7-3AA15049036D}"/>
              </a:ext>
            </a:extLst>
          </p:cNvPr>
          <p:cNvSpPr/>
          <p:nvPr/>
        </p:nvSpPr>
        <p:spPr>
          <a:xfrm>
            <a:off x="10188843" y="768447"/>
            <a:ext cx="376015" cy="175755"/>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FD10BE1-0B04-FE14-0755-A56D2BCCC8F9}"/>
              </a:ext>
            </a:extLst>
          </p:cNvPr>
          <p:cNvSpPr txBox="1"/>
          <p:nvPr/>
        </p:nvSpPr>
        <p:spPr>
          <a:xfrm>
            <a:off x="10544796" y="661035"/>
            <a:ext cx="1583273" cy="369332"/>
          </a:xfrm>
          <a:prstGeom prst="rect">
            <a:avLst/>
          </a:prstGeom>
          <a:noFill/>
        </p:spPr>
        <p:txBody>
          <a:bodyPr wrap="square" rtlCol="0">
            <a:spAutoFit/>
          </a:bodyPr>
          <a:lstStyle/>
          <a:p>
            <a:r>
              <a:rPr lang="en-US" dirty="0">
                <a:solidFill>
                  <a:schemeClr val="bg1"/>
                </a:solidFill>
              </a:rPr>
              <a:t>Best outcome</a:t>
            </a:r>
          </a:p>
        </p:txBody>
      </p:sp>
      <p:sp>
        <p:nvSpPr>
          <p:cNvPr id="6" name="Rectangle 5">
            <a:extLst>
              <a:ext uri="{FF2B5EF4-FFF2-40B4-BE49-F238E27FC236}">
                <a16:creationId xmlns:a16="http://schemas.microsoft.com/office/drawing/2014/main" id="{4D6DD97A-16DF-2B8A-1B76-3C40E528BDC6}"/>
              </a:ext>
            </a:extLst>
          </p:cNvPr>
          <p:cNvSpPr/>
          <p:nvPr/>
        </p:nvSpPr>
        <p:spPr>
          <a:xfrm>
            <a:off x="10177565" y="1023417"/>
            <a:ext cx="376015" cy="175755"/>
          </a:xfrm>
          <a:prstGeom prst="rect">
            <a:avLst/>
          </a:prstGeom>
          <a:solidFill>
            <a:srgbClr val="A5A5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B4584F-BC08-6F8A-4513-BC682B4C2C98}"/>
              </a:ext>
            </a:extLst>
          </p:cNvPr>
          <p:cNvSpPr txBox="1"/>
          <p:nvPr/>
        </p:nvSpPr>
        <p:spPr>
          <a:xfrm>
            <a:off x="10564858" y="936902"/>
            <a:ext cx="1716143" cy="369332"/>
          </a:xfrm>
          <a:prstGeom prst="rect">
            <a:avLst/>
          </a:prstGeom>
          <a:noFill/>
        </p:spPr>
        <p:txBody>
          <a:bodyPr wrap="square" rtlCol="0">
            <a:spAutoFit/>
          </a:bodyPr>
          <a:lstStyle/>
          <a:p>
            <a:r>
              <a:rPr lang="en-US" dirty="0">
                <a:solidFill>
                  <a:schemeClr val="bg1"/>
                </a:solidFill>
              </a:rPr>
              <a:t>Worst outcome</a:t>
            </a:r>
          </a:p>
        </p:txBody>
      </p:sp>
      <p:sp>
        <p:nvSpPr>
          <p:cNvPr id="11" name="Title 1">
            <a:extLst>
              <a:ext uri="{FF2B5EF4-FFF2-40B4-BE49-F238E27FC236}">
                <a16:creationId xmlns:a16="http://schemas.microsoft.com/office/drawing/2014/main" id="{EEA5DD07-BEFA-BEB8-032D-8ACDE99C8CBE}"/>
              </a:ext>
            </a:extLst>
          </p:cNvPr>
          <p:cNvSpPr txBox="1">
            <a:spLocks/>
          </p:cNvSpPr>
          <p:nvPr/>
        </p:nvSpPr>
        <p:spPr>
          <a:xfrm>
            <a:off x="130320" y="-11801"/>
            <a:ext cx="100384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2"/>
                </a:solidFill>
              </a:rPr>
              <a:t>C</a:t>
            </a:r>
            <a:r>
              <a:rPr lang="en-US" sz="5400" dirty="0">
                <a:solidFill>
                  <a:schemeClr val="bg1"/>
                </a:solidFill>
              </a:rPr>
              <a:t>onsequences: </a:t>
            </a:r>
            <a:r>
              <a:rPr lang="en-US" sz="3200" dirty="0">
                <a:solidFill>
                  <a:schemeClr val="bg1"/>
                </a:solidFill>
              </a:rPr>
              <a:t>minimize downstream presence</a:t>
            </a:r>
          </a:p>
        </p:txBody>
      </p:sp>
      <p:graphicFrame>
        <p:nvGraphicFramePr>
          <p:cNvPr id="2" name="Table 7">
            <a:extLst>
              <a:ext uri="{FF2B5EF4-FFF2-40B4-BE49-F238E27FC236}">
                <a16:creationId xmlns:a16="http://schemas.microsoft.com/office/drawing/2014/main" id="{D3F7B30D-4386-CE4E-DA6C-44D4C4062090}"/>
              </a:ext>
            </a:extLst>
          </p:cNvPr>
          <p:cNvGraphicFramePr>
            <a:graphicFrameLocks noGrp="1"/>
          </p:cNvGraphicFramePr>
          <p:nvPr>
            <p:extLst>
              <p:ext uri="{D42A27DB-BD31-4B8C-83A1-F6EECF244321}">
                <p14:modId xmlns:p14="http://schemas.microsoft.com/office/powerpoint/2010/main" val="1768454799"/>
              </p:ext>
            </p:extLst>
          </p:nvPr>
        </p:nvGraphicFramePr>
        <p:xfrm>
          <a:off x="1082551" y="1159974"/>
          <a:ext cx="4902284" cy="5394960"/>
        </p:xfrm>
        <a:graphic>
          <a:graphicData uri="http://schemas.openxmlformats.org/drawingml/2006/table">
            <a:tbl>
              <a:tblPr firstRow="1" bandRow="1">
                <a:tableStyleId>{5940675A-B579-460E-94D1-54222C63F5DA}</a:tableStyleId>
              </a:tblPr>
              <a:tblGrid>
                <a:gridCol w="2895930">
                  <a:extLst>
                    <a:ext uri="{9D8B030D-6E8A-4147-A177-3AD203B41FA5}">
                      <a16:colId xmlns:a16="http://schemas.microsoft.com/office/drawing/2014/main" val="8042281"/>
                    </a:ext>
                  </a:extLst>
                </a:gridCol>
                <a:gridCol w="2006354">
                  <a:extLst>
                    <a:ext uri="{9D8B030D-6E8A-4147-A177-3AD203B41FA5}">
                      <a16:colId xmlns:a16="http://schemas.microsoft.com/office/drawing/2014/main" val="3524104016"/>
                    </a:ext>
                  </a:extLst>
                </a:gridCol>
              </a:tblGrid>
              <a:tr h="1095341">
                <a:tc>
                  <a:txBody>
                    <a:bodyPr/>
                    <a:lstStyle/>
                    <a:p>
                      <a:pPr algn="l"/>
                      <a:r>
                        <a:rPr lang="en-US" sz="2400" dirty="0"/>
                        <a:t>Alternative</a:t>
                      </a:r>
                    </a:p>
                  </a:txBody>
                  <a:tcPr anchor="ctr">
                    <a:solidFill>
                      <a:schemeClr val="bg1"/>
                    </a:solidFill>
                  </a:tcPr>
                </a:tc>
                <a:tc>
                  <a:txBody>
                    <a:bodyPr/>
                    <a:lstStyle/>
                    <a:p>
                      <a:pPr algn="ctr"/>
                      <a:r>
                        <a:rPr lang="en-US" sz="2400" dirty="0"/>
                        <a:t>Minimize downstream presence [0,1]</a:t>
                      </a:r>
                    </a:p>
                  </a:txBody>
                  <a:tcPr anchor="ctr">
                    <a:solidFill>
                      <a:schemeClr val="bg1"/>
                    </a:solidFill>
                  </a:tcPr>
                </a:tc>
                <a:extLst>
                  <a:ext uri="{0D108BD9-81ED-4DB2-BD59-A6C34878D82A}">
                    <a16:rowId xmlns:a16="http://schemas.microsoft.com/office/drawing/2014/main" val="3502286791"/>
                  </a:ext>
                </a:extLst>
              </a:tr>
              <a:tr h="623185">
                <a:tc>
                  <a:txBody>
                    <a:bodyPr/>
                    <a:lstStyle/>
                    <a:p>
                      <a:r>
                        <a:rPr lang="en-US" sz="2000" dirty="0">
                          <a:effectLst/>
                        </a:rPr>
                        <a:t>1. Downstream removal &amp;</a:t>
                      </a:r>
                    </a:p>
                    <a:p>
                      <a:r>
                        <a:rPr lang="en-US" sz="2000" dirty="0">
                          <a:effectLst/>
                        </a:rPr>
                        <a:t>10 observations</a:t>
                      </a:r>
                      <a:endParaRPr lang="en-US" sz="2000" dirty="0"/>
                    </a:p>
                  </a:txBody>
                  <a:tcPr anchor="ctr">
                    <a:solidFill>
                      <a:schemeClr val="bg1"/>
                    </a:solidFill>
                  </a:tcPr>
                </a:tc>
                <a:tc>
                  <a:txBody>
                    <a:bodyPr/>
                    <a:lstStyle/>
                    <a:p>
                      <a:r>
                        <a:rPr lang="en-US" sz="2000" dirty="0">
                          <a:effectLst/>
                        </a:rPr>
                        <a:t>0.82</a:t>
                      </a:r>
                      <a:endParaRPr lang="en-US" sz="2000" dirty="0"/>
                    </a:p>
                  </a:txBody>
                  <a:tcPr anchor="ctr">
                    <a:solidFill>
                      <a:schemeClr val="bg1"/>
                    </a:solidFill>
                  </a:tcPr>
                </a:tc>
                <a:extLst>
                  <a:ext uri="{0D108BD9-81ED-4DB2-BD59-A6C34878D82A}">
                    <a16:rowId xmlns:a16="http://schemas.microsoft.com/office/drawing/2014/main" val="70915525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2. Downstream removal &amp;</a:t>
                      </a:r>
                    </a:p>
                    <a:p>
                      <a:r>
                        <a:rPr lang="en-US" sz="2000" dirty="0">
                          <a:effectLst/>
                        </a:rPr>
                        <a:t>5 observations </a:t>
                      </a:r>
                      <a:endParaRPr lang="en-US" sz="2000" dirty="0"/>
                    </a:p>
                  </a:txBody>
                  <a:tcPr anchor="ctr">
                    <a:solidFill>
                      <a:schemeClr val="bg1"/>
                    </a:solidFill>
                  </a:tcPr>
                </a:tc>
                <a:tc>
                  <a:txBody>
                    <a:bodyPr/>
                    <a:lstStyle/>
                    <a:p>
                      <a:r>
                        <a:rPr lang="en-US" sz="2000" dirty="0">
                          <a:effectLst/>
                        </a:rPr>
                        <a:t>0.68</a:t>
                      </a:r>
                      <a:endParaRPr lang="en-US" sz="2000" dirty="0"/>
                    </a:p>
                  </a:txBody>
                  <a:tcPr anchor="ctr">
                    <a:solidFill>
                      <a:srgbClr val="00FF00"/>
                    </a:solidFill>
                  </a:tcPr>
                </a:tc>
                <a:extLst>
                  <a:ext uri="{0D108BD9-81ED-4DB2-BD59-A6C34878D82A}">
                    <a16:rowId xmlns:a16="http://schemas.microsoft.com/office/drawing/2014/main" val="441006464"/>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3. Downstream removal &amp;</a:t>
                      </a:r>
                    </a:p>
                    <a:p>
                      <a:r>
                        <a:rPr lang="en-US" sz="2000" dirty="0">
                          <a:effectLst/>
                        </a:rPr>
                        <a:t>No observations </a:t>
                      </a:r>
                      <a:endParaRPr lang="en-US" sz="2000" dirty="0"/>
                    </a:p>
                  </a:txBody>
                  <a:tcPr anchor="ctr">
                    <a:solidFill>
                      <a:schemeClr val="bg1"/>
                    </a:solidFill>
                  </a:tcPr>
                </a:tc>
                <a:tc>
                  <a:txBody>
                    <a:bodyPr/>
                    <a:lstStyle/>
                    <a:p>
                      <a:r>
                        <a:rPr lang="en-US" sz="2000" dirty="0">
                          <a:effectLst/>
                        </a:rPr>
                        <a:t>0.78</a:t>
                      </a:r>
                      <a:endParaRPr lang="en-US" sz="2000" dirty="0"/>
                    </a:p>
                  </a:txBody>
                  <a:tcPr anchor="ctr">
                    <a:solidFill>
                      <a:schemeClr val="bg1"/>
                    </a:solidFill>
                  </a:tcPr>
                </a:tc>
                <a:extLst>
                  <a:ext uri="{0D108BD9-81ED-4DB2-BD59-A6C34878D82A}">
                    <a16:rowId xmlns:a16="http://schemas.microsoft.com/office/drawing/2014/main" val="615806297"/>
                  </a:ext>
                </a:extLst>
              </a:tr>
              <a:tr h="623185">
                <a:tc>
                  <a:txBody>
                    <a:bodyPr/>
                    <a:lstStyle/>
                    <a:p>
                      <a:r>
                        <a:rPr lang="en-US" sz="2000" dirty="0">
                          <a:effectLst/>
                        </a:rPr>
                        <a:t>4. Random removal &amp;</a:t>
                      </a:r>
                    </a:p>
                    <a:p>
                      <a:r>
                        <a:rPr lang="en-US" sz="2000" dirty="0">
                          <a:effectLst/>
                        </a:rPr>
                        <a:t>10 observations</a:t>
                      </a:r>
                      <a:endParaRPr lang="en-US" sz="2000" dirty="0"/>
                    </a:p>
                  </a:txBody>
                  <a:tcPr anchor="ctr">
                    <a:solidFill>
                      <a:schemeClr val="bg1"/>
                    </a:solidFill>
                  </a:tcPr>
                </a:tc>
                <a:tc>
                  <a:txBody>
                    <a:bodyPr/>
                    <a:lstStyle/>
                    <a:p>
                      <a:r>
                        <a:rPr lang="en-US" sz="2000" dirty="0">
                          <a:effectLst/>
                        </a:rPr>
                        <a:t>0.98</a:t>
                      </a:r>
                      <a:endParaRPr lang="en-US" sz="2000" dirty="0"/>
                    </a:p>
                  </a:txBody>
                  <a:tcPr anchor="ctr">
                    <a:solidFill>
                      <a:schemeClr val="accent3"/>
                    </a:solidFill>
                  </a:tcPr>
                </a:tc>
                <a:extLst>
                  <a:ext uri="{0D108BD9-81ED-4DB2-BD59-A6C34878D82A}">
                    <a16:rowId xmlns:a16="http://schemas.microsoft.com/office/drawing/2014/main" val="2460349756"/>
                  </a:ext>
                </a:extLst>
              </a:tr>
              <a:tr h="655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5. Random removal &amp;</a:t>
                      </a:r>
                    </a:p>
                    <a:p>
                      <a:r>
                        <a:rPr lang="en-US" sz="2000" dirty="0">
                          <a:effectLst/>
                        </a:rPr>
                        <a:t>5 observations</a:t>
                      </a:r>
                      <a:endParaRPr lang="en-US" sz="2000" dirty="0"/>
                    </a:p>
                  </a:txBody>
                  <a:tcPr anchor="ctr">
                    <a:solidFill>
                      <a:schemeClr val="bg1"/>
                    </a:solidFill>
                  </a:tcPr>
                </a:tc>
                <a:tc>
                  <a:txBody>
                    <a:bodyPr/>
                    <a:lstStyle/>
                    <a:p>
                      <a:r>
                        <a:rPr lang="en-US" sz="2000" dirty="0">
                          <a:effectLst/>
                        </a:rPr>
                        <a:t>0.94</a:t>
                      </a:r>
                      <a:endParaRPr lang="en-US" sz="2000" dirty="0"/>
                    </a:p>
                  </a:txBody>
                  <a:tcPr anchor="ctr">
                    <a:solidFill>
                      <a:schemeClr val="bg1"/>
                    </a:solidFill>
                  </a:tcPr>
                </a:tc>
                <a:extLst>
                  <a:ext uri="{0D108BD9-81ED-4DB2-BD59-A6C34878D82A}">
                    <a16:rowId xmlns:a16="http://schemas.microsoft.com/office/drawing/2014/main" val="163792603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6. Random removal &amp;</a:t>
                      </a:r>
                    </a:p>
                    <a:p>
                      <a:r>
                        <a:rPr lang="en-US" sz="2000" dirty="0">
                          <a:effectLst/>
                        </a:rPr>
                        <a:t>No observations</a:t>
                      </a:r>
                      <a:endParaRPr lang="en-US" sz="2000" dirty="0"/>
                    </a:p>
                  </a:txBody>
                  <a:tcPr anchor="ctr">
                    <a:solidFill>
                      <a:schemeClr val="bg1"/>
                    </a:solidFill>
                  </a:tcPr>
                </a:tc>
                <a:tc>
                  <a:txBody>
                    <a:bodyPr/>
                    <a:lstStyle/>
                    <a:p>
                      <a:r>
                        <a:rPr lang="en-US" sz="2000" dirty="0">
                          <a:effectLst/>
                        </a:rPr>
                        <a:t>0.88</a:t>
                      </a:r>
                      <a:endParaRPr lang="en-US" sz="2000" dirty="0"/>
                    </a:p>
                  </a:txBody>
                  <a:tcPr anchor="ctr">
                    <a:solidFill>
                      <a:schemeClr val="bg1"/>
                    </a:solidFill>
                  </a:tcPr>
                </a:tc>
                <a:extLst>
                  <a:ext uri="{0D108BD9-81ED-4DB2-BD59-A6C34878D82A}">
                    <a16:rowId xmlns:a16="http://schemas.microsoft.com/office/drawing/2014/main" val="601270579"/>
                  </a:ext>
                </a:extLst>
              </a:tr>
            </a:tbl>
          </a:graphicData>
        </a:graphic>
      </p:graphicFrame>
    </p:spTree>
    <p:extLst>
      <p:ext uri="{BB962C8B-B14F-4D97-AF65-F5344CB8AC3E}">
        <p14:creationId xmlns:p14="http://schemas.microsoft.com/office/powerpoint/2010/main" val="921686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245E955-F243-770F-EC2A-698CEF189E63}"/>
              </a:ext>
            </a:extLst>
          </p:cNvPr>
          <p:cNvSpPr txBox="1"/>
          <p:nvPr/>
        </p:nvSpPr>
        <p:spPr>
          <a:xfrm>
            <a:off x="8730598" y="1143719"/>
            <a:ext cx="2035050" cy="646331"/>
          </a:xfrm>
          <a:prstGeom prst="rect">
            <a:avLst/>
          </a:prstGeom>
          <a:noFill/>
        </p:spPr>
        <p:txBody>
          <a:bodyPr wrap="square" rtlCol="0">
            <a:spAutoFit/>
          </a:bodyPr>
          <a:lstStyle/>
          <a:p>
            <a:r>
              <a:rPr lang="en-US" dirty="0">
                <a:solidFill>
                  <a:schemeClr val="bg1"/>
                </a:solidFill>
              </a:rPr>
              <a:t>State = 0 (Empty)</a:t>
            </a:r>
          </a:p>
          <a:p>
            <a:r>
              <a:rPr lang="en-US" dirty="0">
                <a:solidFill>
                  <a:schemeClr val="bg1"/>
                </a:solidFill>
              </a:rPr>
              <a:t>State = 1  (Invaded)</a:t>
            </a:r>
          </a:p>
        </p:txBody>
      </p:sp>
      <p:sp>
        <p:nvSpPr>
          <p:cNvPr id="9" name="Rectangle 8">
            <a:extLst>
              <a:ext uri="{FF2B5EF4-FFF2-40B4-BE49-F238E27FC236}">
                <a16:creationId xmlns:a16="http://schemas.microsoft.com/office/drawing/2014/main" id="{532590E5-836B-FEA8-B24A-84168FF1D585}"/>
              </a:ext>
            </a:extLst>
          </p:cNvPr>
          <p:cNvSpPr/>
          <p:nvPr/>
        </p:nvSpPr>
        <p:spPr>
          <a:xfrm>
            <a:off x="8750660" y="1782750"/>
            <a:ext cx="376015" cy="175755"/>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62A430-3A30-9213-128D-C5839CE7808C}"/>
              </a:ext>
            </a:extLst>
          </p:cNvPr>
          <p:cNvSpPr txBox="1"/>
          <p:nvPr/>
        </p:nvSpPr>
        <p:spPr>
          <a:xfrm>
            <a:off x="9106613" y="1675338"/>
            <a:ext cx="1583273" cy="369332"/>
          </a:xfrm>
          <a:prstGeom prst="rect">
            <a:avLst/>
          </a:prstGeom>
          <a:noFill/>
        </p:spPr>
        <p:txBody>
          <a:bodyPr wrap="square" rtlCol="0">
            <a:spAutoFit/>
          </a:bodyPr>
          <a:lstStyle/>
          <a:p>
            <a:r>
              <a:rPr lang="en-US" dirty="0">
                <a:solidFill>
                  <a:schemeClr val="bg1"/>
                </a:solidFill>
              </a:rPr>
              <a:t>Best outcome</a:t>
            </a:r>
          </a:p>
        </p:txBody>
      </p:sp>
      <p:sp>
        <p:nvSpPr>
          <p:cNvPr id="11" name="Rectangle 10">
            <a:extLst>
              <a:ext uri="{FF2B5EF4-FFF2-40B4-BE49-F238E27FC236}">
                <a16:creationId xmlns:a16="http://schemas.microsoft.com/office/drawing/2014/main" id="{6AD5CD6E-9438-E4C6-B3E0-F784FB78D240}"/>
              </a:ext>
            </a:extLst>
          </p:cNvPr>
          <p:cNvSpPr/>
          <p:nvPr/>
        </p:nvSpPr>
        <p:spPr>
          <a:xfrm>
            <a:off x="8739382" y="2037720"/>
            <a:ext cx="376015" cy="175755"/>
          </a:xfrm>
          <a:prstGeom prst="rect">
            <a:avLst/>
          </a:prstGeom>
          <a:solidFill>
            <a:srgbClr val="A5A5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7AE8B57-2DF4-067C-F2F1-0CAF39EA693B}"/>
              </a:ext>
            </a:extLst>
          </p:cNvPr>
          <p:cNvSpPr txBox="1"/>
          <p:nvPr/>
        </p:nvSpPr>
        <p:spPr>
          <a:xfrm>
            <a:off x="9126675" y="1951205"/>
            <a:ext cx="1716143" cy="369332"/>
          </a:xfrm>
          <a:prstGeom prst="rect">
            <a:avLst/>
          </a:prstGeom>
          <a:noFill/>
        </p:spPr>
        <p:txBody>
          <a:bodyPr wrap="square" rtlCol="0">
            <a:spAutoFit/>
          </a:bodyPr>
          <a:lstStyle/>
          <a:p>
            <a:r>
              <a:rPr lang="en-US" dirty="0">
                <a:solidFill>
                  <a:schemeClr val="bg1"/>
                </a:solidFill>
              </a:rPr>
              <a:t>Worst outcome</a:t>
            </a:r>
          </a:p>
        </p:txBody>
      </p:sp>
      <p:sp>
        <p:nvSpPr>
          <p:cNvPr id="13" name="Title 1">
            <a:extLst>
              <a:ext uri="{FF2B5EF4-FFF2-40B4-BE49-F238E27FC236}">
                <a16:creationId xmlns:a16="http://schemas.microsoft.com/office/drawing/2014/main" id="{10B82F82-F55C-DD02-4A02-91E86B017A97}"/>
              </a:ext>
            </a:extLst>
          </p:cNvPr>
          <p:cNvSpPr txBox="1">
            <a:spLocks/>
          </p:cNvSpPr>
          <p:nvPr/>
        </p:nvSpPr>
        <p:spPr>
          <a:xfrm>
            <a:off x="4629796" y="-29147"/>
            <a:ext cx="54399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minimize downstream presence &amp; minimize cost</a:t>
            </a:r>
          </a:p>
        </p:txBody>
      </p:sp>
      <p:sp>
        <p:nvSpPr>
          <p:cNvPr id="15" name="TextBox 14">
            <a:extLst>
              <a:ext uri="{FF2B5EF4-FFF2-40B4-BE49-F238E27FC236}">
                <a16:creationId xmlns:a16="http://schemas.microsoft.com/office/drawing/2014/main" id="{F76B8ABA-1F12-31F2-9E80-ADC12E4FB066}"/>
              </a:ext>
            </a:extLst>
          </p:cNvPr>
          <p:cNvSpPr txBox="1"/>
          <p:nvPr/>
        </p:nvSpPr>
        <p:spPr>
          <a:xfrm>
            <a:off x="336195" y="157488"/>
            <a:ext cx="6140152" cy="923330"/>
          </a:xfrm>
          <a:prstGeom prst="rect">
            <a:avLst/>
          </a:prstGeom>
          <a:noFill/>
        </p:spPr>
        <p:txBody>
          <a:bodyPr wrap="square">
            <a:spAutoFit/>
          </a:bodyPr>
          <a:lstStyle/>
          <a:p>
            <a:r>
              <a:rPr lang="en-US" sz="5400" dirty="0">
                <a:solidFill>
                  <a:schemeClr val="accent2"/>
                </a:solidFill>
                <a:latin typeface="+mj-lt"/>
              </a:rPr>
              <a:t>C</a:t>
            </a:r>
            <a:r>
              <a:rPr lang="en-US" sz="5400" dirty="0">
                <a:solidFill>
                  <a:schemeClr val="bg1"/>
                </a:solidFill>
                <a:latin typeface="+mj-lt"/>
              </a:rPr>
              <a:t>onsequences</a:t>
            </a:r>
            <a:r>
              <a:rPr lang="en-US" sz="5400" dirty="0">
                <a:solidFill>
                  <a:schemeClr val="bg1"/>
                </a:solidFill>
              </a:rPr>
              <a:t>: </a:t>
            </a:r>
            <a:endParaRPr lang="en-US" sz="5400" dirty="0"/>
          </a:p>
        </p:txBody>
      </p:sp>
      <p:graphicFrame>
        <p:nvGraphicFramePr>
          <p:cNvPr id="2" name="Table 7">
            <a:extLst>
              <a:ext uri="{FF2B5EF4-FFF2-40B4-BE49-F238E27FC236}">
                <a16:creationId xmlns:a16="http://schemas.microsoft.com/office/drawing/2014/main" id="{956C439B-E249-4D29-F612-B6A17D696579}"/>
              </a:ext>
            </a:extLst>
          </p:cNvPr>
          <p:cNvGraphicFramePr>
            <a:graphicFrameLocks noGrp="1"/>
          </p:cNvGraphicFramePr>
          <p:nvPr>
            <p:extLst>
              <p:ext uri="{D42A27DB-BD31-4B8C-83A1-F6EECF244321}">
                <p14:modId xmlns:p14="http://schemas.microsoft.com/office/powerpoint/2010/main" val="1579411879"/>
              </p:ext>
            </p:extLst>
          </p:nvPr>
        </p:nvGraphicFramePr>
        <p:xfrm>
          <a:off x="1082551" y="1159974"/>
          <a:ext cx="6849997" cy="5394960"/>
        </p:xfrm>
        <a:graphic>
          <a:graphicData uri="http://schemas.openxmlformats.org/drawingml/2006/table">
            <a:tbl>
              <a:tblPr firstRow="1" bandRow="1">
                <a:tableStyleId>{5940675A-B579-460E-94D1-54222C63F5DA}</a:tableStyleId>
              </a:tblPr>
              <a:tblGrid>
                <a:gridCol w="2895930">
                  <a:extLst>
                    <a:ext uri="{9D8B030D-6E8A-4147-A177-3AD203B41FA5}">
                      <a16:colId xmlns:a16="http://schemas.microsoft.com/office/drawing/2014/main" val="8042281"/>
                    </a:ext>
                  </a:extLst>
                </a:gridCol>
                <a:gridCol w="2006354">
                  <a:extLst>
                    <a:ext uri="{9D8B030D-6E8A-4147-A177-3AD203B41FA5}">
                      <a16:colId xmlns:a16="http://schemas.microsoft.com/office/drawing/2014/main" val="3524104016"/>
                    </a:ext>
                  </a:extLst>
                </a:gridCol>
                <a:gridCol w="1947713">
                  <a:extLst>
                    <a:ext uri="{9D8B030D-6E8A-4147-A177-3AD203B41FA5}">
                      <a16:colId xmlns:a16="http://schemas.microsoft.com/office/drawing/2014/main" val="1211802866"/>
                    </a:ext>
                  </a:extLst>
                </a:gridCol>
              </a:tblGrid>
              <a:tr h="1095341">
                <a:tc>
                  <a:txBody>
                    <a:bodyPr/>
                    <a:lstStyle/>
                    <a:p>
                      <a:pPr algn="l"/>
                      <a:r>
                        <a:rPr lang="en-US" sz="2400" dirty="0"/>
                        <a:t>Alternative</a:t>
                      </a:r>
                    </a:p>
                  </a:txBody>
                  <a:tcPr anchor="ctr">
                    <a:solidFill>
                      <a:schemeClr val="bg1"/>
                    </a:solidFill>
                  </a:tcPr>
                </a:tc>
                <a:tc>
                  <a:txBody>
                    <a:bodyPr/>
                    <a:lstStyle/>
                    <a:p>
                      <a:pPr algn="ctr"/>
                      <a:r>
                        <a:rPr lang="en-US" sz="2400" dirty="0"/>
                        <a:t>Minimize downstream presence [0,1]</a:t>
                      </a:r>
                    </a:p>
                  </a:txBody>
                  <a:tcPr anchor="ctr">
                    <a:solidFill>
                      <a:schemeClr val="bg1"/>
                    </a:solidFill>
                  </a:tcPr>
                </a:tc>
                <a:tc>
                  <a:txBody>
                    <a:bodyPr/>
                    <a:lstStyle/>
                    <a:p>
                      <a:pPr algn="ctr"/>
                      <a:r>
                        <a:rPr lang="en-US" sz="2400" dirty="0"/>
                        <a:t>Minimize monitoring cost ($/</a:t>
                      </a:r>
                      <a:r>
                        <a:rPr lang="en-US" sz="2400" dirty="0" err="1"/>
                        <a:t>yr</a:t>
                      </a:r>
                      <a:r>
                        <a:rPr lang="en-US" sz="2400" dirty="0"/>
                        <a:t>)</a:t>
                      </a:r>
                    </a:p>
                  </a:txBody>
                  <a:tcPr anchor="ctr">
                    <a:solidFill>
                      <a:schemeClr val="bg1"/>
                    </a:solidFill>
                  </a:tcPr>
                </a:tc>
                <a:extLst>
                  <a:ext uri="{0D108BD9-81ED-4DB2-BD59-A6C34878D82A}">
                    <a16:rowId xmlns:a16="http://schemas.microsoft.com/office/drawing/2014/main" val="3502286791"/>
                  </a:ext>
                </a:extLst>
              </a:tr>
              <a:tr h="623185">
                <a:tc>
                  <a:txBody>
                    <a:bodyPr/>
                    <a:lstStyle/>
                    <a:p>
                      <a:r>
                        <a:rPr lang="en-US" sz="2000" dirty="0">
                          <a:effectLst/>
                        </a:rPr>
                        <a:t>1. Downstream removal &amp;</a:t>
                      </a:r>
                    </a:p>
                    <a:p>
                      <a:r>
                        <a:rPr lang="en-US" sz="2000" dirty="0">
                          <a:effectLst/>
                        </a:rPr>
                        <a:t>10 observations</a:t>
                      </a:r>
                      <a:endParaRPr lang="en-US" sz="2000" dirty="0"/>
                    </a:p>
                  </a:txBody>
                  <a:tcPr anchor="ctr">
                    <a:solidFill>
                      <a:schemeClr val="bg1"/>
                    </a:solidFill>
                  </a:tcPr>
                </a:tc>
                <a:tc>
                  <a:txBody>
                    <a:bodyPr/>
                    <a:lstStyle/>
                    <a:p>
                      <a:r>
                        <a:rPr lang="en-US" sz="2000" dirty="0">
                          <a:effectLst/>
                        </a:rPr>
                        <a:t>0.82</a:t>
                      </a:r>
                      <a:endParaRPr lang="en-US" sz="2000" dirty="0"/>
                    </a:p>
                  </a:txBody>
                  <a:tcPr anchor="ctr">
                    <a:solidFill>
                      <a:schemeClr val="bg1"/>
                    </a:solidFill>
                  </a:tcPr>
                </a:tc>
                <a:tc>
                  <a:txBody>
                    <a:bodyPr/>
                    <a:lstStyle/>
                    <a:p>
                      <a:r>
                        <a:rPr lang="en-US" sz="2000" dirty="0">
                          <a:solidFill>
                            <a:schemeClr val="tx1"/>
                          </a:solidFill>
                        </a:rPr>
                        <a:t>$10,000</a:t>
                      </a:r>
                    </a:p>
                  </a:txBody>
                  <a:tcPr anchor="ctr">
                    <a:solidFill>
                      <a:schemeClr val="accent3"/>
                    </a:solidFill>
                  </a:tcPr>
                </a:tc>
                <a:extLst>
                  <a:ext uri="{0D108BD9-81ED-4DB2-BD59-A6C34878D82A}">
                    <a16:rowId xmlns:a16="http://schemas.microsoft.com/office/drawing/2014/main" val="70915525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2. Downstream removal &amp;</a:t>
                      </a:r>
                    </a:p>
                    <a:p>
                      <a:r>
                        <a:rPr lang="en-US" sz="2000" dirty="0">
                          <a:effectLst/>
                        </a:rPr>
                        <a:t>5 observations </a:t>
                      </a:r>
                      <a:endParaRPr lang="en-US" sz="2000" dirty="0"/>
                    </a:p>
                  </a:txBody>
                  <a:tcPr anchor="ctr">
                    <a:solidFill>
                      <a:schemeClr val="bg1"/>
                    </a:solidFill>
                  </a:tcPr>
                </a:tc>
                <a:tc>
                  <a:txBody>
                    <a:bodyPr/>
                    <a:lstStyle/>
                    <a:p>
                      <a:r>
                        <a:rPr lang="en-US" sz="2000" dirty="0">
                          <a:effectLst/>
                        </a:rPr>
                        <a:t>0.68</a:t>
                      </a:r>
                      <a:endParaRPr lang="en-US" sz="2000" dirty="0"/>
                    </a:p>
                  </a:txBody>
                  <a:tcPr anchor="ctr">
                    <a:solidFill>
                      <a:srgbClr val="00FF00"/>
                    </a:solidFill>
                  </a:tcPr>
                </a:tc>
                <a:tc>
                  <a:txBody>
                    <a:bodyPr/>
                    <a:lstStyle/>
                    <a:p>
                      <a:r>
                        <a:rPr lang="en-US" sz="2000" dirty="0">
                          <a:solidFill>
                            <a:schemeClr val="tx1"/>
                          </a:solidFill>
                        </a:rPr>
                        <a:t>$5,000</a:t>
                      </a:r>
                    </a:p>
                  </a:txBody>
                  <a:tcPr anchor="ctr">
                    <a:solidFill>
                      <a:schemeClr val="bg1"/>
                    </a:solidFill>
                  </a:tcPr>
                </a:tc>
                <a:extLst>
                  <a:ext uri="{0D108BD9-81ED-4DB2-BD59-A6C34878D82A}">
                    <a16:rowId xmlns:a16="http://schemas.microsoft.com/office/drawing/2014/main" val="441006464"/>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3. Downstream removal &amp;</a:t>
                      </a:r>
                    </a:p>
                    <a:p>
                      <a:r>
                        <a:rPr lang="en-US" sz="2000" dirty="0">
                          <a:effectLst/>
                        </a:rPr>
                        <a:t>No observations </a:t>
                      </a:r>
                      <a:endParaRPr lang="en-US" sz="2000" dirty="0"/>
                    </a:p>
                  </a:txBody>
                  <a:tcPr anchor="ctr">
                    <a:solidFill>
                      <a:schemeClr val="bg1"/>
                    </a:solidFill>
                  </a:tcPr>
                </a:tc>
                <a:tc>
                  <a:txBody>
                    <a:bodyPr/>
                    <a:lstStyle/>
                    <a:p>
                      <a:r>
                        <a:rPr lang="en-US" sz="2000" dirty="0">
                          <a:effectLst/>
                        </a:rPr>
                        <a:t>0.78</a:t>
                      </a:r>
                      <a:endParaRPr lang="en-US" sz="2000" dirty="0"/>
                    </a:p>
                  </a:txBody>
                  <a:tcPr anchor="ctr">
                    <a:solidFill>
                      <a:schemeClr val="bg1"/>
                    </a:solidFill>
                  </a:tcPr>
                </a:tc>
                <a:tc>
                  <a:txBody>
                    <a:bodyPr/>
                    <a:lstStyle/>
                    <a:p>
                      <a:r>
                        <a:rPr lang="en-US" sz="2000" dirty="0">
                          <a:solidFill>
                            <a:schemeClr val="tx1"/>
                          </a:solidFill>
                        </a:rPr>
                        <a:t>$0</a:t>
                      </a:r>
                    </a:p>
                  </a:txBody>
                  <a:tcPr anchor="ctr">
                    <a:solidFill>
                      <a:srgbClr val="00FF00"/>
                    </a:solidFill>
                  </a:tcPr>
                </a:tc>
                <a:extLst>
                  <a:ext uri="{0D108BD9-81ED-4DB2-BD59-A6C34878D82A}">
                    <a16:rowId xmlns:a16="http://schemas.microsoft.com/office/drawing/2014/main" val="615806297"/>
                  </a:ext>
                </a:extLst>
              </a:tr>
              <a:tr h="623185">
                <a:tc>
                  <a:txBody>
                    <a:bodyPr/>
                    <a:lstStyle/>
                    <a:p>
                      <a:r>
                        <a:rPr lang="en-US" sz="2000" dirty="0">
                          <a:effectLst/>
                        </a:rPr>
                        <a:t>4. Random removal &amp;</a:t>
                      </a:r>
                    </a:p>
                    <a:p>
                      <a:r>
                        <a:rPr lang="en-US" sz="2000" dirty="0">
                          <a:effectLst/>
                        </a:rPr>
                        <a:t>10 observations</a:t>
                      </a:r>
                      <a:endParaRPr lang="en-US" sz="2000" dirty="0"/>
                    </a:p>
                  </a:txBody>
                  <a:tcPr anchor="ctr">
                    <a:solidFill>
                      <a:schemeClr val="bg1"/>
                    </a:solidFill>
                  </a:tcPr>
                </a:tc>
                <a:tc>
                  <a:txBody>
                    <a:bodyPr/>
                    <a:lstStyle/>
                    <a:p>
                      <a:r>
                        <a:rPr lang="en-US" sz="2000" dirty="0">
                          <a:effectLst/>
                        </a:rPr>
                        <a:t>0.98</a:t>
                      </a:r>
                      <a:endParaRPr lang="en-US" sz="2000" dirty="0"/>
                    </a:p>
                  </a:txBody>
                  <a:tcPr anchor="ctr">
                    <a:solidFill>
                      <a:schemeClr val="accent3"/>
                    </a:solidFill>
                  </a:tcPr>
                </a:tc>
                <a:tc>
                  <a:txBody>
                    <a:bodyPr/>
                    <a:lstStyle/>
                    <a:p>
                      <a:r>
                        <a:rPr lang="en-US" sz="2000" dirty="0">
                          <a:solidFill>
                            <a:schemeClr val="tx1"/>
                          </a:solidFill>
                        </a:rPr>
                        <a:t>10,000</a:t>
                      </a:r>
                    </a:p>
                  </a:txBody>
                  <a:tcPr anchor="ctr">
                    <a:solidFill>
                      <a:schemeClr val="accent3"/>
                    </a:solidFill>
                  </a:tcPr>
                </a:tc>
                <a:extLst>
                  <a:ext uri="{0D108BD9-81ED-4DB2-BD59-A6C34878D82A}">
                    <a16:rowId xmlns:a16="http://schemas.microsoft.com/office/drawing/2014/main" val="2460349756"/>
                  </a:ext>
                </a:extLst>
              </a:tr>
              <a:tr h="655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5. Random removal &amp;</a:t>
                      </a:r>
                    </a:p>
                    <a:p>
                      <a:r>
                        <a:rPr lang="en-US" sz="2000" dirty="0">
                          <a:effectLst/>
                        </a:rPr>
                        <a:t>5 observations</a:t>
                      </a:r>
                      <a:endParaRPr lang="en-US" sz="2000" dirty="0"/>
                    </a:p>
                  </a:txBody>
                  <a:tcPr anchor="ctr">
                    <a:solidFill>
                      <a:schemeClr val="bg1"/>
                    </a:solidFill>
                  </a:tcPr>
                </a:tc>
                <a:tc>
                  <a:txBody>
                    <a:bodyPr/>
                    <a:lstStyle/>
                    <a:p>
                      <a:r>
                        <a:rPr lang="en-US" sz="2000" dirty="0">
                          <a:effectLst/>
                        </a:rPr>
                        <a:t>0.94</a:t>
                      </a:r>
                      <a:endParaRPr lang="en-US" sz="2000" dirty="0"/>
                    </a:p>
                  </a:txBody>
                  <a:tcPr anchor="ctr">
                    <a:solidFill>
                      <a:schemeClr val="bg1"/>
                    </a:solidFill>
                  </a:tcPr>
                </a:tc>
                <a:tc>
                  <a:txBody>
                    <a:bodyPr/>
                    <a:lstStyle/>
                    <a:p>
                      <a:r>
                        <a:rPr lang="en-US" sz="2000" dirty="0">
                          <a:solidFill>
                            <a:schemeClr val="tx1"/>
                          </a:solidFill>
                        </a:rPr>
                        <a:t>5,000</a:t>
                      </a:r>
                    </a:p>
                  </a:txBody>
                  <a:tcPr anchor="ctr">
                    <a:solidFill>
                      <a:schemeClr val="bg1"/>
                    </a:solidFill>
                  </a:tcPr>
                </a:tc>
                <a:extLst>
                  <a:ext uri="{0D108BD9-81ED-4DB2-BD59-A6C34878D82A}">
                    <a16:rowId xmlns:a16="http://schemas.microsoft.com/office/drawing/2014/main" val="163792603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6. Random removal &amp;</a:t>
                      </a:r>
                    </a:p>
                    <a:p>
                      <a:r>
                        <a:rPr lang="en-US" sz="2000" dirty="0">
                          <a:effectLst/>
                        </a:rPr>
                        <a:t>No observations</a:t>
                      </a:r>
                      <a:endParaRPr lang="en-US" sz="2000" dirty="0"/>
                    </a:p>
                  </a:txBody>
                  <a:tcPr anchor="ctr">
                    <a:solidFill>
                      <a:schemeClr val="bg1"/>
                    </a:solidFill>
                  </a:tcPr>
                </a:tc>
                <a:tc>
                  <a:txBody>
                    <a:bodyPr/>
                    <a:lstStyle/>
                    <a:p>
                      <a:r>
                        <a:rPr lang="en-US" sz="2000" dirty="0">
                          <a:effectLst/>
                        </a:rPr>
                        <a:t>0.88</a:t>
                      </a:r>
                      <a:endParaRPr lang="en-US" sz="2000" dirty="0"/>
                    </a:p>
                  </a:txBody>
                  <a:tcPr anchor="ctr">
                    <a:solidFill>
                      <a:schemeClr val="bg1"/>
                    </a:solidFill>
                  </a:tcPr>
                </a:tc>
                <a:tc>
                  <a:txBody>
                    <a:bodyPr/>
                    <a:lstStyle/>
                    <a:p>
                      <a:r>
                        <a:rPr lang="en-US" sz="2000" dirty="0">
                          <a:solidFill>
                            <a:schemeClr val="tx1"/>
                          </a:solidFill>
                        </a:rPr>
                        <a:t>$0</a:t>
                      </a:r>
                    </a:p>
                  </a:txBody>
                  <a:tcPr anchor="ctr">
                    <a:solidFill>
                      <a:srgbClr val="00FF00"/>
                    </a:solidFill>
                  </a:tcPr>
                </a:tc>
                <a:extLst>
                  <a:ext uri="{0D108BD9-81ED-4DB2-BD59-A6C34878D82A}">
                    <a16:rowId xmlns:a16="http://schemas.microsoft.com/office/drawing/2014/main" val="601270579"/>
                  </a:ext>
                </a:extLst>
              </a:tr>
            </a:tbl>
          </a:graphicData>
        </a:graphic>
      </p:graphicFrame>
    </p:spTree>
    <p:extLst>
      <p:ext uri="{BB962C8B-B14F-4D97-AF65-F5344CB8AC3E}">
        <p14:creationId xmlns:p14="http://schemas.microsoft.com/office/powerpoint/2010/main" val="925514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9F840A-3C20-56EE-11FB-0CA16D63FF9B}"/>
              </a:ext>
            </a:extLst>
          </p:cNvPr>
          <p:cNvGraphicFramePr>
            <a:graphicFrameLocks noGrp="1"/>
          </p:cNvGraphicFramePr>
          <p:nvPr>
            <p:extLst>
              <p:ext uri="{D42A27DB-BD31-4B8C-83A1-F6EECF244321}">
                <p14:modId xmlns:p14="http://schemas.microsoft.com/office/powerpoint/2010/main" val="3540886289"/>
              </p:ext>
            </p:extLst>
          </p:nvPr>
        </p:nvGraphicFramePr>
        <p:xfrm>
          <a:off x="489860" y="1214319"/>
          <a:ext cx="6849997" cy="5394960"/>
        </p:xfrm>
        <a:graphic>
          <a:graphicData uri="http://schemas.openxmlformats.org/drawingml/2006/table">
            <a:tbl>
              <a:tblPr firstRow="1" bandRow="1">
                <a:tableStyleId>{5940675A-B579-460E-94D1-54222C63F5DA}</a:tableStyleId>
              </a:tblPr>
              <a:tblGrid>
                <a:gridCol w="2895930">
                  <a:extLst>
                    <a:ext uri="{9D8B030D-6E8A-4147-A177-3AD203B41FA5}">
                      <a16:colId xmlns:a16="http://schemas.microsoft.com/office/drawing/2014/main" val="8042281"/>
                    </a:ext>
                  </a:extLst>
                </a:gridCol>
                <a:gridCol w="2006354">
                  <a:extLst>
                    <a:ext uri="{9D8B030D-6E8A-4147-A177-3AD203B41FA5}">
                      <a16:colId xmlns:a16="http://schemas.microsoft.com/office/drawing/2014/main" val="3524104016"/>
                    </a:ext>
                  </a:extLst>
                </a:gridCol>
                <a:gridCol w="1947713">
                  <a:extLst>
                    <a:ext uri="{9D8B030D-6E8A-4147-A177-3AD203B41FA5}">
                      <a16:colId xmlns:a16="http://schemas.microsoft.com/office/drawing/2014/main" val="1211802866"/>
                    </a:ext>
                  </a:extLst>
                </a:gridCol>
              </a:tblGrid>
              <a:tr h="1095341">
                <a:tc>
                  <a:txBody>
                    <a:bodyPr/>
                    <a:lstStyle/>
                    <a:p>
                      <a:pPr algn="l"/>
                      <a:r>
                        <a:rPr lang="en-US" sz="2400" dirty="0"/>
                        <a:t>Alternative</a:t>
                      </a:r>
                    </a:p>
                  </a:txBody>
                  <a:tcPr anchor="ctr">
                    <a:solidFill>
                      <a:schemeClr val="bg1"/>
                    </a:solidFill>
                  </a:tcPr>
                </a:tc>
                <a:tc>
                  <a:txBody>
                    <a:bodyPr/>
                    <a:lstStyle/>
                    <a:p>
                      <a:pPr algn="ctr"/>
                      <a:r>
                        <a:rPr lang="en-US" sz="2400" dirty="0"/>
                        <a:t>Minimize downstream presence [0,1]</a:t>
                      </a:r>
                    </a:p>
                  </a:txBody>
                  <a:tcPr anchor="ctr">
                    <a:solidFill>
                      <a:schemeClr val="bg1"/>
                    </a:solidFill>
                  </a:tcPr>
                </a:tc>
                <a:tc>
                  <a:txBody>
                    <a:bodyPr/>
                    <a:lstStyle/>
                    <a:p>
                      <a:pPr algn="ctr"/>
                      <a:r>
                        <a:rPr lang="en-US" sz="2400" dirty="0"/>
                        <a:t>Minimize monitoring cost ($/</a:t>
                      </a:r>
                      <a:r>
                        <a:rPr lang="en-US" sz="2400" dirty="0" err="1"/>
                        <a:t>yr</a:t>
                      </a:r>
                      <a:r>
                        <a:rPr lang="en-US" sz="2400" dirty="0"/>
                        <a:t>)</a:t>
                      </a:r>
                    </a:p>
                  </a:txBody>
                  <a:tcPr anchor="ctr">
                    <a:solidFill>
                      <a:schemeClr val="bg1"/>
                    </a:solidFill>
                  </a:tcPr>
                </a:tc>
                <a:extLst>
                  <a:ext uri="{0D108BD9-81ED-4DB2-BD59-A6C34878D82A}">
                    <a16:rowId xmlns:a16="http://schemas.microsoft.com/office/drawing/2014/main" val="3502286791"/>
                  </a:ext>
                </a:extLst>
              </a:tr>
              <a:tr h="623185">
                <a:tc>
                  <a:txBody>
                    <a:bodyPr/>
                    <a:lstStyle/>
                    <a:p>
                      <a:r>
                        <a:rPr lang="en-US" sz="2000" dirty="0">
                          <a:effectLst/>
                        </a:rPr>
                        <a:t>1. Downstream removal &amp;</a:t>
                      </a:r>
                    </a:p>
                    <a:p>
                      <a:r>
                        <a:rPr lang="en-US" sz="2000" dirty="0">
                          <a:effectLst/>
                        </a:rPr>
                        <a:t>10 observations</a:t>
                      </a:r>
                      <a:endParaRPr lang="en-US" sz="2000" dirty="0"/>
                    </a:p>
                  </a:txBody>
                  <a:tcPr anchor="ctr">
                    <a:solidFill>
                      <a:srgbClr val="A020F0"/>
                    </a:solidFill>
                  </a:tcPr>
                </a:tc>
                <a:tc>
                  <a:txBody>
                    <a:bodyPr/>
                    <a:lstStyle/>
                    <a:p>
                      <a:r>
                        <a:rPr lang="en-US" sz="2000" dirty="0">
                          <a:effectLst/>
                        </a:rPr>
                        <a:t>0.82</a:t>
                      </a:r>
                      <a:endParaRPr lang="en-US" sz="2000" dirty="0"/>
                    </a:p>
                  </a:txBody>
                  <a:tcPr anchor="ctr">
                    <a:solidFill>
                      <a:schemeClr val="bg1"/>
                    </a:solidFill>
                  </a:tcPr>
                </a:tc>
                <a:tc>
                  <a:txBody>
                    <a:bodyPr/>
                    <a:lstStyle/>
                    <a:p>
                      <a:r>
                        <a:rPr lang="en-US" sz="2000" dirty="0">
                          <a:solidFill>
                            <a:schemeClr val="tx1"/>
                          </a:solidFill>
                        </a:rPr>
                        <a:t>$10,000</a:t>
                      </a:r>
                    </a:p>
                  </a:txBody>
                  <a:tcPr anchor="ctr">
                    <a:solidFill>
                      <a:schemeClr val="bg1"/>
                    </a:solidFill>
                  </a:tcPr>
                </a:tc>
                <a:extLst>
                  <a:ext uri="{0D108BD9-81ED-4DB2-BD59-A6C34878D82A}">
                    <a16:rowId xmlns:a16="http://schemas.microsoft.com/office/drawing/2014/main" val="70915525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2. Downstream removal &amp;</a:t>
                      </a:r>
                    </a:p>
                    <a:p>
                      <a:r>
                        <a:rPr lang="en-US" sz="2000" dirty="0">
                          <a:effectLst/>
                        </a:rPr>
                        <a:t>5 observations </a:t>
                      </a:r>
                      <a:endParaRPr lang="en-US" sz="2000" dirty="0"/>
                    </a:p>
                  </a:txBody>
                  <a:tcPr anchor="ctr">
                    <a:solidFill>
                      <a:srgbClr val="00FF00"/>
                    </a:solidFill>
                  </a:tcPr>
                </a:tc>
                <a:tc>
                  <a:txBody>
                    <a:bodyPr/>
                    <a:lstStyle/>
                    <a:p>
                      <a:r>
                        <a:rPr lang="en-US" sz="2000" dirty="0">
                          <a:effectLst/>
                        </a:rPr>
                        <a:t>0.68</a:t>
                      </a:r>
                      <a:endParaRPr lang="en-US" sz="2000" dirty="0"/>
                    </a:p>
                  </a:txBody>
                  <a:tcPr anchor="ctr">
                    <a:solidFill>
                      <a:schemeClr val="bg1"/>
                    </a:solidFill>
                  </a:tcPr>
                </a:tc>
                <a:tc>
                  <a:txBody>
                    <a:bodyPr/>
                    <a:lstStyle/>
                    <a:p>
                      <a:r>
                        <a:rPr lang="en-US" sz="2000" dirty="0">
                          <a:solidFill>
                            <a:schemeClr val="tx1"/>
                          </a:solidFill>
                        </a:rPr>
                        <a:t>$5,000</a:t>
                      </a:r>
                    </a:p>
                  </a:txBody>
                  <a:tcPr anchor="ctr">
                    <a:solidFill>
                      <a:schemeClr val="bg1"/>
                    </a:solidFill>
                  </a:tcPr>
                </a:tc>
                <a:extLst>
                  <a:ext uri="{0D108BD9-81ED-4DB2-BD59-A6C34878D82A}">
                    <a16:rowId xmlns:a16="http://schemas.microsoft.com/office/drawing/2014/main" val="441006464"/>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3. Downstream removal &amp;</a:t>
                      </a:r>
                    </a:p>
                    <a:p>
                      <a:r>
                        <a:rPr lang="en-US" sz="2000" dirty="0">
                          <a:effectLst/>
                        </a:rPr>
                        <a:t>No observations </a:t>
                      </a:r>
                      <a:endParaRPr lang="en-US" sz="2000" dirty="0"/>
                    </a:p>
                  </a:txBody>
                  <a:tcPr anchor="ctr">
                    <a:solidFill>
                      <a:srgbClr val="00FF00"/>
                    </a:solidFill>
                  </a:tcPr>
                </a:tc>
                <a:tc>
                  <a:txBody>
                    <a:bodyPr/>
                    <a:lstStyle/>
                    <a:p>
                      <a:r>
                        <a:rPr lang="en-US" sz="2000" dirty="0">
                          <a:effectLst/>
                        </a:rPr>
                        <a:t>0.78</a:t>
                      </a:r>
                      <a:endParaRPr lang="en-US" sz="2000" dirty="0"/>
                    </a:p>
                  </a:txBody>
                  <a:tcPr anchor="ctr">
                    <a:solidFill>
                      <a:schemeClr val="bg1"/>
                    </a:solidFill>
                  </a:tcPr>
                </a:tc>
                <a:tc>
                  <a:txBody>
                    <a:bodyPr/>
                    <a:lstStyle/>
                    <a:p>
                      <a:r>
                        <a:rPr lang="en-US" sz="2000" dirty="0">
                          <a:solidFill>
                            <a:schemeClr val="tx1"/>
                          </a:solidFill>
                        </a:rPr>
                        <a:t>$0</a:t>
                      </a:r>
                    </a:p>
                  </a:txBody>
                  <a:tcPr anchor="ctr">
                    <a:solidFill>
                      <a:schemeClr val="bg1"/>
                    </a:solidFill>
                  </a:tcPr>
                </a:tc>
                <a:extLst>
                  <a:ext uri="{0D108BD9-81ED-4DB2-BD59-A6C34878D82A}">
                    <a16:rowId xmlns:a16="http://schemas.microsoft.com/office/drawing/2014/main" val="615806297"/>
                  </a:ext>
                </a:extLst>
              </a:tr>
              <a:tr h="623185">
                <a:tc>
                  <a:txBody>
                    <a:bodyPr/>
                    <a:lstStyle/>
                    <a:p>
                      <a:r>
                        <a:rPr lang="en-US" sz="2000" dirty="0">
                          <a:effectLst/>
                        </a:rPr>
                        <a:t>4. Random removal &amp;</a:t>
                      </a:r>
                    </a:p>
                    <a:p>
                      <a:r>
                        <a:rPr lang="en-US" sz="2000" dirty="0">
                          <a:effectLst/>
                        </a:rPr>
                        <a:t>10 observations</a:t>
                      </a:r>
                      <a:endParaRPr lang="en-US" sz="2000" dirty="0"/>
                    </a:p>
                  </a:txBody>
                  <a:tcPr anchor="ctr">
                    <a:solidFill>
                      <a:srgbClr val="A020F0"/>
                    </a:solidFill>
                  </a:tcPr>
                </a:tc>
                <a:tc>
                  <a:txBody>
                    <a:bodyPr/>
                    <a:lstStyle/>
                    <a:p>
                      <a:r>
                        <a:rPr lang="en-US" sz="2000" dirty="0">
                          <a:effectLst/>
                        </a:rPr>
                        <a:t>0.98</a:t>
                      </a:r>
                      <a:endParaRPr lang="en-US" sz="2000" dirty="0"/>
                    </a:p>
                  </a:txBody>
                  <a:tcPr anchor="ctr">
                    <a:solidFill>
                      <a:schemeClr val="bg1"/>
                    </a:solidFill>
                  </a:tcPr>
                </a:tc>
                <a:tc>
                  <a:txBody>
                    <a:bodyPr/>
                    <a:lstStyle/>
                    <a:p>
                      <a:r>
                        <a:rPr lang="en-US" sz="2000" dirty="0">
                          <a:solidFill>
                            <a:schemeClr val="tx1"/>
                          </a:solidFill>
                        </a:rPr>
                        <a:t>10,000</a:t>
                      </a:r>
                    </a:p>
                  </a:txBody>
                  <a:tcPr anchor="ctr">
                    <a:solidFill>
                      <a:schemeClr val="bg1"/>
                    </a:solidFill>
                  </a:tcPr>
                </a:tc>
                <a:extLst>
                  <a:ext uri="{0D108BD9-81ED-4DB2-BD59-A6C34878D82A}">
                    <a16:rowId xmlns:a16="http://schemas.microsoft.com/office/drawing/2014/main" val="2460349756"/>
                  </a:ext>
                </a:extLst>
              </a:tr>
              <a:tr h="6550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5. Random removal &amp;</a:t>
                      </a:r>
                    </a:p>
                    <a:p>
                      <a:r>
                        <a:rPr lang="en-US" sz="2000" dirty="0">
                          <a:effectLst/>
                        </a:rPr>
                        <a:t>5 observations</a:t>
                      </a:r>
                      <a:endParaRPr lang="en-US" sz="2000" dirty="0"/>
                    </a:p>
                  </a:txBody>
                  <a:tcPr anchor="ctr">
                    <a:solidFill>
                      <a:srgbClr val="A020F0"/>
                    </a:solidFill>
                  </a:tcPr>
                </a:tc>
                <a:tc>
                  <a:txBody>
                    <a:bodyPr/>
                    <a:lstStyle/>
                    <a:p>
                      <a:r>
                        <a:rPr lang="en-US" sz="2000" dirty="0">
                          <a:effectLst/>
                        </a:rPr>
                        <a:t>0.94</a:t>
                      </a:r>
                      <a:endParaRPr lang="en-US" sz="2000" dirty="0"/>
                    </a:p>
                  </a:txBody>
                  <a:tcPr anchor="ctr">
                    <a:solidFill>
                      <a:schemeClr val="bg1"/>
                    </a:solidFill>
                  </a:tcPr>
                </a:tc>
                <a:tc>
                  <a:txBody>
                    <a:bodyPr/>
                    <a:lstStyle/>
                    <a:p>
                      <a:r>
                        <a:rPr lang="en-US" sz="2000" dirty="0">
                          <a:solidFill>
                            <a:schemeClr val="tx1"/>
                          </a:solidFill>
                        </a:rPr>
                        <a:t>5,000</a:t>
                      </a:r>
                    </a:p>
                  </a:txBody>
                  <a:tcPr anchor="ctr">
                    <a:solidFill>
                      <a:schemeClr val="bg1"/>
                    </a:solidFill>
                  </a:tcPr>
                </a:tc>
                <a:extLst>
                  <a:ext uri="{0D108BD9-81ED-4DB2-BD59-A6C34878D82A}">
                    <a16:rowId xmlns:a16="http://schemas.microsoft.com/office/drawing/2014/main" val="1637926031"/>
                  </a:ext>
                </a:extLst>
              </a:tr>
              <a:tr h="6231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rPr>
                        <a:t>6. Random removal &amp;</a:t>
                      </a:r>
                    </a:p>
                    <a:p>
                      <a:r>
                        <a:rPr lang="en-US" sz="2000" dirty="0">
                          <a:effectLst/>
                        </a:rPr>
                        <a:t>No observations</a:t>
                      </a:r>
                      <a:endParaRPr lang="en-US" sz="2000" dirty="0"/>
                    </a:p>
                  </a:txBody>
                  <a:tcPr anchor="ctr">
                    <a:solidFill>
                      <a:srgbClr val="A020F0"/>
                    </a:solidFill>
                  </a:tcPr>
                </a:tc>
                <a:tc>
                  <a:txBody>
                    <a:bodyPr/>
                    <a:lstStyle/>
                    <a:p>
                      <a:r>
                        <a:rPr lang="en-US" sz="2000" dirty="0">
                          <a:effectLst/>
                        </a:rPr>
                        <a:t>0.88</a:t>
                      </a:r>
                      <a:endParaRPr lang="en-US" sz="2000" dirty="0"/>
                    </a:p>
                  </a:txBody>
                  <a:tcPr anchor="ctr">
                    <a:solidFill>
                      <a:schemeClr val="bg1"/>
                    </a:solidFill>
                  </a:tcPr>
                </a:tc>
                <a:tc>
                  <a:txBody>
                    <a:bodyPr/>
                    <a:lstStyle/>
                    <a:p>
                      <a:r>
                        <a:rPr lang="en-US" sz="2000" dirty="0">
                          <a:solidFill>
                            <a:schemeClr val="tx1"/>
                          </a:solidFill>
                        </a:rPr>
                        <a:t>$0</a:t>
                      </a:r>
                    </a:p>
                  </a:txBody>
                  <a:tcPr anchor="ctr">
                    <a:solidFill>
                      <a:schemeClr val="bg1"/>
                    </a:solidFill>
                  </a:tcPr>
                </a:tc>
                <a:extLst>
                  <a:ext uri="{0D108BD9-81ED-4DB2-BD59-A6C34878D82A}">
                    <a16:rowId xmlns:a16="http://schemas.microsoft.com/office/drawing/2014/main" val="601270579"/>
                  </a:ext>
                </a:extLst>
              </a:tr>
            </a:tbl>
          </a:graphicData>
        </a:graphic>
      </p:graphicFrame>
      <p:sp>
        <p:nvSpPr>
          <p:cNvPr id="8" name="TextBox 7">
            <a:extLst>
              <a:ext uri="{FF2B5EF4-FFF2-40B4-BE49-F238E27FC236}">
                <a16:creationId xmlns:a16="http://schemas.microsoft.com/office/drawing/2014/main" id="{2245E955-F243-770F-EC2A-698CEF189E63}"/>
              </a:ext>
            </a:extLst>
          </p:cNvPr>
          <p:cNvSpPr txBox="1"/>
          <p:nvPr/>
        </p:nvSpPr>
        <p:spPr>
          <a:xfrm>
            <a:off x="7648699" y="1321003"/>
            <a:ext cx="2035050" cy="646331"/>
          </a:xfrm>
          <a:prstGeom prst="rect">
            <a:avLst/>
          </a:prstGeom>
          <a:noFill/>
        </p:spPr>
        <p:txBody>
          <a:bodyPr wrap="square" rtlCol="0">
            <a:spAutoFit/>
          </a:bodyPr>
          <a:lstStyle/>
          <a:p>
            <a:r>
              <a:rPr lang="en-US" dirty="0">
                <a:solidFill>
                  <a:schemeClr val="bg1"/>
                </a:solidFill>
              </a:rPr>
              <a:t>State = 0 (Empty)</a:t>
            </a:r>
          </a:p>
          <a:p>
            <a:r>
              <a:rPr lang="en-US" dirty="0">
                <a:solidFill>
                  <a:schemeClr val="bg1"/>
                </a:solidFill>
              </a:rPr>
              <a:t>State = 1  (Invaded)</a:t>
            </a:r>
          </a:p>
        </p:txBody>
      </p:sp>
      <p:sp>
        <p:nvSpPr>
          <p:cNvPr id="9" name="Rectangle 8">
            <a:extLst>
              <a:ext uri="{FF2B5EF4-FFF2-40B4-BE49-F238E27FC236}">
                <a16:creationId xmlns:a16="http://schemas.microsoft.com/office/drawing/2014/main" id="{532590E5-836B-FEA8-B24A-84168FF1D585}"/>
              </a:ext>
            </a:extLst>
          </p:cNvPr>
          <p:cNvSpPr/>
          <p:nvPr/>
        </p:nvSpPr>
        <p:spPr>
          <a:xfrm>
            <a:off x="7668761" y="1960034"/>
            <a:ext cx="376015" cy="175755"/>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62A430-3A30-9213-128D-C5839CE7808C}"/>
              </a:ext>
            </a:extLst>
          </p:cNvPr>
          <p:cNvSpPr txBox="1"/>
          <p:nvPr/>
        </p:nvSpPr>
        <p:spPr>
          <a:xfrm>
            <a:off x="8024714" y="1852622"/>
            <a:ext cx="1583273" cy="369332"/>
          </a:xfrm>
          <a:prstGeom prst="rect">
            <a:avLst/>
          </a:prstGeom>
          <a:noFill/>
        </p:spPr>
        <p:txBody>
          <a:bodyPr wrap="square" rtlCol="0">
            <a:spAutoFit/>
          </a:bodyPr>
          <a:lstStyle/>
          <a:p>
            <a:r>
              <a:rPr lang="en-US" dirty="0">
                <a:solidFill>
                  <a:schemeClr val="bg1"/>
                </a:solidFill>
              </a:rPr>
              <a:t>Best outcome</a:t>
            </a:r>
          </a:p>
        </p:txBody>
      </p:sp>
      <p:sp>
        <p:nvSpPr>
          <p:cNvPr id="11" name="Rectangle 10">
            <a:extLst>
              <a:ext uri="{FF2B5EF4-FFF2-40B4-BE49-F238E27FC236}">
                <a16:creationId xmlns:a16="http://schemas.microsoft.com/office/drawing/2014/main" id="{6AD5CD6E-9438-E4C6-B3E0-F784FB78D240}"/>
              </a:ext>
            </a:extLst>
          </p:cNvPr>
          <p:cNvSpPr/>
          <p:nvPr/>
        </p:nvSpPr>
        <p:spPr>
          <a:xfrm>
            <a:off x="7657483" y="2215004"/>
            <a:ext cx="376015" cy="175755"/>
          </a:xfrm>
          <a:prstGeom prst="rect">
            <a:avLst/>
          </a:prstGeom>
          <a:solidFill>
            <a:srgbClr val="A02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7AE8B57-2DF4-067C-F2F1-0CAF39EA693B}"/>
              </a:ext>
            </a:extLst>
          </p:cNvPr>
          <p:cNvSpPr txBox="1"/>
          <p:nvPr/>
        </p:nvSpPr>
        <p:spPr>
          <a:xfrm>
            <a:off x="8044776" y="2128489"/>
            <a:ext cx="1716143" cy="369332"/>
          </a:xfrm>
          <a:prstGeom prst="rect">
            <a:avLst/>
          </a:prstGeom>
          <a:noFill/>
        </p:spPr>
        <p:txBody>
          <a:bodyPr wrap="square" rtlCol="0">
            <a:spAutoFit/>
          </a:bodyPr>
          <a:lstStyle/>
          <a:p>
            <a:r>
              <a:rPr lang="en-US" dirty="0">
                <a:solidFill>
                  <a:schemeClr val="bg1"/>
                </a:solidFill>
              </a:rPr>
              <a:t>Dominated</a:t>
            </a:r>
          </a:p>
        </p:txBody>
      </p:sp>
      <p:sp>
        <p:nvSpPr>
          <p:cNvPr id="13" name="Title 1">
            <a:extLst>
              <a:ext uri="{FF2B5EF4-FFF2-40B4-BE49-F238E27FC236}">
                <a16:creationId xmlns:a16="http://schemas.microsoft.com/office/drawing/2014/main" id="{10B82F82-F55C-DD02-4A02-91E86B017A97}"/>
              </a:ext>
            </a:extLst>
          </p:cNvPr>
          <p:cNvSpPr txBox="1">
            <a:spLocks/>
          </p:cNvSpPr>
          <p:nvPr/>
        </p:nvSpPr>
        <p:spPr>
          <a:xfrm>
            <a:off x="4629796" y="-29147"/>
            <a:ext cx="54399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minimize downstream presence &amp; minimize cost</a:t>
            </a:r>
          </a:p>
        </p:txBody>
      </p:sp>
      <p:sp>
        <p:nvSpPr>
          <p:cNvPr id="15" name="TextBox 14">
            <a:extLst>
              <a:ext uri="{FF2B5EF4-FFF2-40B4-BE49-F238E27FC236}">
                <a16:creationId xmlns:a16="http://schemas.microsoft.com/office/drawing/2014/main" id="{F76B8ABA-1F12-31F2-9E80-ADC12E4FB066}"/>
              </a:ext>
            </a:extLst>
          </p:cNvPr>
          <p:cNvSpPr txBox="1"/>
          <p:nvPr/>
        </p:nvSpPr>
        <p:spPr>
          <a:xfrm>
            <a:off x="336195" y="157488"/>
            <a:ext cx="6140152" cy="923330"/>
          </a:xfrm>
          <a:prstGeom prst="rect">
            <a:avLst/>
          </a:prstGeom>
          <a:noFill/>
        </p:spPr>
        <p:txBody>
          <a:bodyPr wrap="square">
            <a:spAutoFit/>
          </a:bodyPr>
          <a:lstStyle/>
          <a:p>
            <a:r>
              <a:rPr lang="en-US" sz="5400" dirty="0">
                <a:solidFill>
                  <a:schemeClr val="accent2"/>
                </a:solidFill>
                <a:latin typeface="+mj-lt"/>
              </a:rPr>
              <a:t>C</a:t>
            </a:r>
            <a:r>
              <a:rPr lang="en-US" sz="5400" dirty="0">
                <a:solidFill>
                  <a:schemeClr val="bg1"/>
                </a:solidFill>
                <a:latin typeface="+mj-lt"/>
              </a:rPr>
              <a:t>onsequences</a:t>
            </a:r>
            <a:r>
              <a:rPr lang="en-US" sz="5400" dirty="0">
                <a:solidFill>
                  <a:schemeClr val="bg1"/>
                </a:solidFill>
              </a:rPr>
              <a:t>: </a:t>
            </a:r>
            <a:endParaRPr lang="en-US" sz="5400" dirty="0"/>
          </a:p>
        </p:txBody>
      </p:sp>
      <p:pic>
        <p:nvPicPr>
          <p:cNvPr id="20" name="Picture 19" descr="Chart, bubble chart&#10;&#10;Description automatically generated">
            <a:extLst>
              <a:ext uri="{FF2B5EF4-FFF2-40B4-BE49-F238E27FC236}">
                <a16:creationId xmlns:a16="http://schemas.microsoft.com/office/drawing/2014/main" id="{E389B7AC-28BA-99D0-F465-2D5B1D673C6B}"/>
              </a:ext>
            </a:extLst>
          </p:cNvPr>
          <p:cNvPicPr>
            <a:picLocks noChangeAspect="1"/>
          </p:cNvPicPr>
          <p:nvPr/>
        </p:nvPicPr>
        <p:blipFill rotWithShape="1">
          <a:blip r:embed="rId3">
            <a:extLst>
              <a:ext uri="{28A0092B-C50C-407E-A947-70E740481C1C}">
                <a14:useLocalDpi xmlns:a14="http://schemas.microsoft.com/office/drawing/2010/main" val="0"/>
              </a:ext>
            </a:extLst>
          </a:blip>
          <a:srcRect r="25716"/>
          <a:stretch/>
        </p:blipFill>
        <p:spPr>
          <a:xfrm>
            <a:off x="7648699" y="2799407"/>
            <a:ext cx="4138367" cy="3764172"/>
          </a:xfrm>
          <a:prstGeom prst="rect">
            <a:avLst/>
          </a:prstGeom>
        </p:spPr>
      </p:pic>
      <p:sp>
        <p:nvSpPr>
          <p:cNvPr id="22" name="TextBox 21">
            <a:extLst>
              <a:ext uri="{FF2B5EF4-FFF2-40B4-BE49-F238E27FC236}">
                <a16:creationId xmlns:a16="http://schemas.microsoft.com/office/drawing/2014/main" id="{65901AB2-5D32-C7B3-B744-4D404E67E4EC}"/>
              </a:ext>
            </a:extLst>
          </p:cNvPr>
          <p:cNvSpPr txBox="1"/>
          <p:nvPr/>
        </p:nvSpPr>
        <p:spPr>
          <a:xfrm>
            <a:off x="8598132" y="4205926"/>
            <a:ext cx="350195" cy="369332"/>
          </a:xfrm>
          <a:prstGeom prst="rect">
            <a:avLst/>
          </a:prstGeom>
          <a:noFill/>
        </p:spPr>
        <p:txBody>
          <a:bodyPr wrap="square">
            <a:spAutoFit/>
          </a:bodyPr>
          <a:lstStyle/>
          <a:p>
            <a:r>
              <a:rPr lang="en-US" sz="1800" dirty="0">
                <a:effectLst/>
              </a:rPr>
              <a:t>2</a:t>
            </a:r>
            <a:endParaRPr lang="en-US" dirty="0"/>
          </a:p>
        </p:txBody>
      </p:sp>
      <p:sp>
        <p:nvSpPr>
          <p:cNvPr id="23" name="TextBox 22">
            <a:extLst>
              <a:ext uri="{FF2B5EF4-FFF2-40B4-BE49-F238E27FC236}">
                <a16:creationId xmlns:a16="http://schemas.microsoft.com/office/drawing/2014/main" id="{F6DD8339-0A6B-45EE-C9F8-785196185924}"/>
              </a:ext>
            </a:extLst>
          </p:cNvPr>
          <p:cNvSpPr txBox="1"/>
          <p:nvPr/>
        </p:nvSpPr>
        <p:spPr>
          <a:xfrm>
            <a:off x="9542784" y="5632649"/>
            <a:ext cx="350195" cy="369332"/>
          </a:xfrm>
          <a:prstGeom prst="rect">
            <a:avLst/>
          </a:prstGeom>
          <a:noFill/>
        </p:spPr>
        <p:txBody>
          <a:bodyPr wrap="square">
            <a:spAutoFit/>
          </a:bodyPr>
          <a:lstStyle/>
          <a:p>
            <a:r>
              <a:rPr lang="en-US" sz="1800" dirty="0">
                <a:effectLst/>
              </a:rPr>
              <a:t>3</a:t>
            </a:r>
            <a:endParaRPr lang="en-US" dirty="0"/>
          </a:p>
        </p:txBody>
      </p:sp>
      <p:sp>
        <p:nvSpPr>
          <p:cNvPr id="24" name="TextBox 23">
            <a:extLst>
              <a:ext uri="{FF2B5EF4-FFF2-40B4-BE49-F238E27FC236}">
                <a16:creationId xmlns:a16="http://schemas.microsoft.com/office/drawing/2014/main" id="{B501C99D-210C-8421-16C7-23CB94E73894}"/>
              </a:ext>
            </a:extLst>
          </p:cNvPr>
          <p:cNvSpPr txBox="1"/>
          <p:nvPr/>
        </p:nvSpPr>
        <p:spPr>
          <a:xfrm>
            <a:off x="10489827" y="5619973"/>
            <a:ext cx="350195" cy="369332"/>
          </a:xfrm>
          <a:prstGeom prst="rect">
            <a:avLst/>
          </a:prstGeom>
          <a:noFill/>
        </p:spPr>
        <p:txBody>
          <a:bodyPr wrap="square">
            <a:spAutoFit/>
          </a:bodyPr>
          <a:lstStyle/>
          <a:p>
            <a:r>
              <a:rPr lang="en-US" sz="1800" dirty="0">
                <a:effectLst/>
              </a:rPr>
              <a:t>6</a:t>
            </a:r>
            <a:endParaRPr lang="en-US" dirty="0"/>
          </a:p>
        </p:txBody>
      </p:sp>
      <p:sp>
        <p:nvSpPr>
          <p:cNvPr id="26" name="TextBox 25">
            <a:extLst>
              <a:ext uri="{FF2B5EF4-FFF2-40B4-BE49-F238E27FC236}">
                <a16:creationId xmlns:a16="http://schemas.microsoft.com/office/drawing/2014/main" id="{32A030D7-718E-6931-F93A-F16D0DC0059D}"/>
              </a:ext>
            </a:extLst>
          </p:cNvPr>
          <p:cNvSpPr txBox="1"/>
          <p:nvPr/>
        </p:nvSpPr>
        <p:spPr>
          <a:xfrm>
            <a:off x="9894664" y="2756800"/>
            <a:ext cx="350195" cy="369332"/>
          </a:xfrm>
          <a:prstGeom prst="rect">
            <a:avLst/>
          </a:prstGeom>
          <a:noFill/>
        </p:spPr>
        <p:txBody>
          <a:bodyPr wrap="square">
            <a:spAutoFit/>
          </a:bodyPr>
          <a:lstStyle/>
          <a:p>
            <a:r>
              <a:rPr lang="en-US" dirty="0"/>
              <a:t>1</a:t>
            </a:r>
          </a:p>
        </p:txBody>
      </p:sp>
      <p:sp>
        <p:nvSpPr>
          <p:cNvPr id="27" name="TextBox 26">
            <a:extLst>
              <a:ext uri="{FF2B5EF4-FFF2-40B4-BE49-F238E27FC236}">
                <a16:creationId xmlns:a16="http://schemas.microsoft.com/office/drawing/2014/main" id="{3692AD52-AB07-1418-FD82-F02D3EC54CB4}"/>
              </a:ext>
            </a:extLst>
          </p:cNvPr>
          <p:cNvSpPr txBox="1"/>
          <p:nvPr/>
        </p:nvSpPr>
        <p:spPr>
          <a:xfrm>
            <a:off x="11436871" y="2762975"/>
            <a:ext cx="350195" cy="369332"/>
          </a:xfrm>
          <a:prstGeom prst="rect">
            <a:avLst/>
          </a:prstGeom>
          <a:noFill/>
        </p:spPr>
        <p:txBody>
          <a:bodyPr wrap="square">
            <a:spAutoFit/>
          </a:bodyPr>
          <a:lstStyle/>
          <a:p>
            <a:r>
              <a:rPr lang="en-US" dirty="0"/>
              <a:t>4</a:t>
            </a:r>
          </a:p>
        </p:txBody>
      </p:sp>
      <p:sp>
        <p:nvSpPr>
          <p:cNvPr id="28" name="TextBox 27">
            <a:extLst>
              <a:ext uri="{FF2B5EF4-FFF2-40B4-BE49-F238E27FC236}">
                <a16:creationId xmlns:a16="http://schemas.microsoft.com/office/drawing/2014/main" id="{86B67730-CD01-25CE-047E-131F88E39C57}"/>
              </a:ext>
            </a:extLst>
          </p:cNvPr>
          <p:cNvSpPr txBox="1"/>
          <p:nvPr/>
        </p:nvSpPr>
        <p:spPr>
          <a:xfrm>
            <a:off x="11083818" y="4205926"/>
            <a:ext cx="350195" cy="369332"/>
          </a:xfrm>
          <a:prstGeom prst="rect">
            <a:avLst/>
          </a:prstGeom>
          <a:noFill/>
        </p:spPr>
        <p:txBody>
          <a:bodyPr wrap="square">
            <a:spAutoFit/>
          </a:bodyPr>
          <a:lstStyle/>
          <a:p>
            <a:r>
              <a:rPr lang="en-US" dirty="0"/>
              <a:t>5</a:t>
            </a:r>
          </a:p>
        </p:txBody>
      </p:sp>
    </p:spTree>
    <p:extLst>
      <p:ext uri="{BB962C8B-B14F-4D97-AF65-F5344CB8AC3E}">
        <p14:creationId xmlns:p14="http://schemas.microsoft.com/office/powerpoint/2010/main" val="4145428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DFFA-BD52-7290-682E-42305CA754D5}"/>
              </a:ext>
            </a:extLst>
          </p:cNvPr>
          <p:cNvSpPr>
            <a:spLocks noGrp="1"/>
          </p:cNvSpPr>
          <p:nvPr>
            <p:ph type="title"/>
          </p:nvPr>
        </p:nvSpPr>
        <p:spPr/>
        <p:txBody>
          <a:bodyPr/>
          <a:lstStyle/>
          <a:p>
            <a:r>
              <a:rPr lang="en-US" sz="4400" dirty="0">
                <a:solidFill>
                  <a:schemeClr val="bg1"/>
                </a:solidFill>
              </a:rPr>
              <a:t>Value of sample information</a:t>
            </a:r>
            <a:endParaRPr lang="en-US" dirty="0">
              <a:solidFill>
                <a:schemeClr val="bg1"/>
              </a:solidFill>
            </a:endParaRPr>
          </a:p>
        </p:txBody>
      </p:sp>
      <p:graphicFrame>
        <p:nvGraphicFramePr>
          <p:cNvPr id="5" name="Content Placeholder 4">
            <a:extLst>
              <a:ext uri="{FF2B5EF4-FFF2-40B4-BE49-F238E27FC236}">
                <a16:creationId xmlns:a16="http://schemas.microsoft.com/office/drawing/2014/main" id="{A7AC0BBC-6CDC-3056-B9EB-B39F15DB1D5A}"/>
              </a:ext>
            </a:extLst>
          </p:cNvPr>
          <p:cNvGraphicFramePr>
            <a:graphicFrameLocks noGrp="1"/>
          </p:cNvGraphicFramePr>
          <p:nvPr>
            <p:ph idx="1"/>
            <p:extLst>
              <p:ext uri="{D42A27DB-BD31-4B8C-83A1-F6EECF244321}">
                <p14:modId xmlns:p14="http://schemas.microsoft.com/office/powerpoint/2010/main" val="824880043"/>
              </p:ext>
            </p:extLst>
          </p:nvPr>
        </p:nvGraphicFramePr>
        <p:xfrm>
          <a:off x="1249279" y="1721171"/>
          <a:ext cx="8949477" cy="2842078"/>
        </p:xfrm>
        <a:graphic>
          <a:graphicData uri="http://schemas.openxmlformats.org/drawingml/2006/table">
            <a:tbl>
              <a:tblPr firstRow="1" bandRow="1"/>
              <a:tblGrid>
                <a:gridCol w="3800836">
                  <a:extLst>
                    <a:ext uri="{9D8B030D-6E8A-4147-A177-3AD203B41FA5}">
                      <a16:colId xmlns:a16="http://schemas.microsoft.com/office/drawing/2014/main" val="2797971771"/>
                    </a:ext>
                  </a:extLst>
                </a:gridCol>
                <a:gridCol w="2508462">
                  <a:extLst>
                    <a:ext uri="{9D8B030D-6E8A-4147-A177-3AD203B41FA5}">
                      <a16:colId xmlns:a16="http://schemas.microsoft.com/office/drawing/2014/main" val="2733322917"/>
                    </a:ext>
                  </a:extLst>
                </a:gridCol>
                <a:gridCol w="2640179">
                  <a:extLst>
                    <a:ext uri="{9D8B030D-6E8A-4147-A177-3AD203B41FA5}">
                      <a16:colId xmlns:a16="http://schemas.microsoft.com/office/drawing/2014/main" val="756911024"/>
                    </a:ext>
                  </a:extLst>
                </a:gridCol>
              </a:tblGrid>
              <a:tr h="758530">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l"/>
                      <a:r>
                        <a:rPr lang="en-US" sz="2800" dirty="0">
                          <a:solidFill>
                            <a:schemeClr val="tx1"/>
                          </a:solidFill>
                        </a:rPr>
                        <a:t>Alternative</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US" sz="2800" dirty="0"/>
                        <a:t>Minimize downstream presence [0,1]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US" sz="2800" dirty="0"/>
                        <a:t>Minimize monitoring cost ($/</a:t>
                      </a:r>
                      <a:r>
                        <a:rPr lang="en-US" sz="2800" dirty="0" err="1"/>
                        <a:t>yr</a:t>
                      </a:r>
                      <a:r>
                        <a:rPr lang="en-US" sz="2800" dirty="0"/>
                        <a:t>)</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2824035"/>
                  </a:ext>
                </a:extLst>
              </a:tr>
              <a:tr h="735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2. Downstream removal &amp;</a:t>
                      </a:r>
                    </a:p>
                    <a:p>
                      <a:r>
                        <a:rPr lang="en-US" sz="2000" dirty="0">
                          <a:effectLst/>
                        </a:rPr>
                        <a:t> 5 downstream observations </a:t>
                      </a:r>
                      <a:endParaRPr lang="en-US" sz="2000" dirty="0"/>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0.68</a:t>
                      </a:r>
                      <a:endParaRPr lang="en-US" sz="20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00FF0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solidFill>
                            <a:schemeClr val="tx1"/>
                          </a:solidFill>
                        </a:rPr>
                        <a:t>$5,000</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6863356"/>
                  </a:ext>
                </a:extLst>
              </a:tr>
              <a:tr h="735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3. Downstream removal, </a:t>
                      </a:r>
                    </a:p>
                    <a:p>
                      <a:r>
                        <a:rPr lang="en-US" sz="2000" dirty="0">
                          <a:effectLst/>
                        </a:rPr>
                        <a:t>No observations </a:t>
                      </a:r>
                      <a:endParaRPr lang="en-US" sz="20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0.78</a:t>
                      </a:r>
                      <a:endParaRPr lang="en-US" sz="20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solidFill>
                            <a:schemeClr val="tx1"/>
                          </a:solidFill>
                        </a:rPr>
                        <a:t>$0</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1451487492"/>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765DA1-7CFD-6BC4-7D6C-A65915F3B081}"/>
                  </a:ext>
                </a:extLst>
              </p:cNvPr>
              <p:cNvSpPr txBox="1"/>
              <p:nvPr/>
            </p:nvSpPr>
            <p:spPr>
              <a:xfrm>
                <a:off x="1232357" y="5489745"/>
                <a:ext cx="919638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bg1"/>
                          </a:solidFill>
                          <a:latin typeface="Cambria Math" panose="02040503050406030204" pitchFamily="18" charset="0"/>
                          <a:ea typeface="Century Gothic"/>
                          <a:cs typeface="Calibri" panose="020F0502020204030204" pitchFamily="34" charset="0"/>
                          <a:sym typeface="Century Gothic"/>
                        </a:rPr>
                        <m:t>=</m:t>
                      </m:r>
                      <m:r>
                        <a:rPr lang="en-US" sz="3200" b="0" i="1" smtClean="0">
                          <a:solidFill>
                            <a:schemeClr val="bg1"/>
                          </a:solidFill>
                          <a:latin typeface="Cambria Math" panose="02040503050406030204" pitchFamily="18" charset="0"/>
                          <a:ea typeface="Century Gothic"/>
                          <a:cs typeface="Calibri" panose="020F0502020204030204" pitchFamily="34" charset="0"/>
                          <a:sym typeface="Century Gothic"/>
                        </a:rPr>
                        <m:t>0.</m:t>
                      </m:r>
                      <m:r>
                        <a:rPr lang="en-US" sz="3200" i="1" smtClean="0">
                          <a:solidFill>
                            <a:schemeClr val="bg1"/>
                          </a:solidFill>
                          <a:latin typeface="Cambria Math" panose="02040503050406030204" pitchFamily="18" charset="0"/>
                          <a:ea typeface="Century Gothic"/>
                          <a:cs typeface="Calibri" panose="020F0502020204030204" pitchFamily="34" charset="0"/>
                          <a:sym typeface="Century Gothic"/>
                        </a:rPr>
                        <m:t>68</m:t>
                      </m:r>
                      <m:r>
                        <a:rPr lang="en-US" sz="3200" b="0" i="1" smtClean="0">
                          <a:solidFill>
                            <a:schemeClr val="bg1"/>
                          </a:solidFill>
                          <a:latin typeface="Cambria Math" panose="02040503050406030204" pitchFamily="18" charset="0"/>
                          <a:ea typeface="Century Gothic"/>
                          <a:cs typeface="Calibri" panose="020F0502020204030204" pitchFamily="34" charset="0"/>
                          <a:sym typeface="Century Gothic"/>
                        </a:rPr>
                        <m:t> −0.78=−0.1</m:t>
                      </m:r>
                    </m:oMath>
                  </m:oMathPara>
                </a14:m>
                <a:endParaRPr lang="en-US" sz="3200" b="0" i="1" dirty="0">
                  <a:solidFill>
                    <a:schemeClr val="bg1"/>
                  </a:solidFill>
                  <a:latin typeface="Cambria Math" panose="02040503050406030204" pitchFamily="18" charset="0"/>
                  <a:ea typeface="Century Gothic"/>
                  <a:cs typeface="Calibri" panose="020F0502020204030204" pitchFamily="34" charset="0"/>
                  <a:sym typeface="Century Gothic"/>
                </a:endParaRPr>
              </a:p>
            </p:txBody>
          </p:sp>
        </mc:Choice>
        <mc:Fallback xmlns="">
          <p:sp>
            <p:nvSpPr>
              <p:cNvPr id="7" name="TextBox 6">
                <a:extLst>
                  <a:ext uri="{FF2B5EF4-FFF2-40B4-BE49-F238E27FC236}">
                    <a16:creationId xmlns:a16="http://schemas.microsoft.com/office/drawing/2014/main" id="{DF765DA1-7CFD-6BC4-7D6C-A65915F3B081}"/>
                  </a:ext>
                </a:extLst>
              </p:cNvPr>
              <p:cNvSpPr txBox="1">
                <a:spLocks noRot="1" noChangeAspect="1" noMove="1" noResize="1" noEditPoints="1" noAdjustHandles="1" noChangeArrowheads="1" noChangeShapeType="1" noTextEdit="1"/>
              </p:cNvSpPr>
              <p:nvPr/>
            </p:nvSpPr>
            <p:spPr>
              <a:xfrm>
                <a:off x="1232357" y="5489745"/>
                <a:ext cx="9196389"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106F63F-820A-C52E-618A-CCE483D1F0C4}"/>
                  </a:ext>
                </a:extLst>
              </p:cNvPr>
              <p:cNvSpPr txBox="1"/>
              <p:nvPr/>
            </p:nvSpPr>
            <p:spPr>
              <a:xfrm>
                <a:off x="2100319" y="4869713"/>
                <a:ext cx="7247399" cy="562846"/>
              </a:xfrm>
              <a:prstGeom prst="rect">
                <a:avLst/>
              </a:prstGeom>
              <a:solidFill>
                <a:schemeClr val="lt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entury Gothic"/>
                          <a:cs typeface="Calibri" panose="020F0502020204030204" pitchFamily="34" charset="0"/>
                          <a:sym typeface="Century Gothic"/>
                        </a:rPr>
                        <m:t>𝐸𝑉𝑆𝐼</m:t>
                      </m:r>
                      <m:r>
                        <a:rPr lang="en-US" sz="2800" b="0" i="1" smtClean="0">
                          <a:solidFill>
                            <a:schemeClr val="tx1"/>
                          </a:solidFill>
                          <a:latin typeface="Cambria Math" panose="02040503050406030204" pitchFamily="18" charset="0"/>
                          <a:ea typeface="Century Gothic"/>
                          <a:cs typeface="Calibri" panose="020F0502020204030204" pitchFamily="34" charset="0"/>
                          <a:sym typeface="Century Gothic"/>
                        </a:rPr>
                        <m:t>= </m:t>
                      </m:r>
                      <m:r>
                        <a:rPr lang="en-US" sz="2800" b="0" i="1" smtClean="0">
                          <a:solidFill>
                            <a:schemeClr val="accent1"/>
                          </a:solidFill>
                          <a:latin typeface="Cambria Math" panose="02040503050406030204" pitchFamily="18" charset="0"/>
                          <a:ea typeface="Century Gothic"/>
                          <a:cs typeface="Calibri" panose="020F0502020204030204" pitchFamily="34" charset="0"/>
                          <a:sym typeface="Century Gothic"/>
                        </a:rPr>
                        <m:t>𝐸</m:t>
                      </m:r>
                      <m:sSub>
                        <m:sSubPr>
                          <m:ctrlPr>
                            <a:rPr lang="en-US" sz="2800" b="0" i="1" smtClean="0">
                              <a:solidFill>
                                <a:schemeClr val="accent1"/>
                              </a:solidFill>
                              <a:latin typeface="Cambria Math" panose="02040503050406030204" pitchFamily="18" charset="0"/>
                              <a:ea typeface="Century Gothic"/>
                              <a:cs typeface="Calibri" panose="020F0502020204030204" pitchFamily="34" charset="0"/>
                              <a:sym typeface="Century Gothic"/>
                            </a:rPr>
                          </m:ctrlPr>
                        </m:sSubPr>
                        <m:e>
                          <m:r>
                            <a:rPr lang="en-US" sz="2800" b="0" i="1" smtClean="0">
                              <a:solidFill>
                                <a:schemeClr val="accent1"/>
                              </a:solidFill>
                              <a:latin typeface="Cambria Math" panose="02040503050406030204" pitchFamily="18" charset="0"/>
                              <a:ea typeface="Century Gothic"/>
                              <a:cs typeface="Calibri" panose="020F0502020204030204" pitchFamily="34" charset="0"/>
                              <a:sym typeface="Century Gothic"/>
                            </a:rPr>
                            <m:t>𝑉</m:t>
                          </m:r>
                        </m:e>
                        <m:sub>
                          <m:r>
                            <m:rPr>
                              <m:sty m:val="p"/>
                            </m:rPr>
                            <a:rPr lang="en-US" sz="2800" b="0" i="0" smtClean="0">
                              <a:solidFill>
                                <a:schemeClr val="accent1"/>
                              </a:solidFill>
                              <a:latin typeface="Cambria Math" panose="02040503050406030204" pitchFamily="18" charset="0"/>
                              <a:ea typeface="Century Gothic"/>
                              <a:cs typeface="Calibri" panose="020F0502020204030204" pitchFamily="34" charset="0"/>
                              <a:sym typeface="Century Gothic"/>
                            </a:rPr>
                            <m:t>w</m:t>
                          </m:r>
                          <m:r>
                            <a:rPr lang="en-US" sz="2800" b="0" i="0" smtClean="0">
                              <a:solidFill>
                                <a:schemeClr val="accent1"/>
                              </a:solidFill>
                              <a:latin typeface="Cambria Math" panose="02040503050406030204" pitchFamily="18" charset="0"/>
                              <a:ea typeface="Century Gothic"/>
                              <a:cs typeface="Calibri" panose="020F0502020204030204" pitchFamily="34" charset="0"/>
                              <a:sym typeface="Century Gothic"/>
                            </a:rPr>
                            <m:t>/</m:t>
                          </m:r>
                          <m:r>
                            <m:rPr>
                              <m:sty m:val="p"/>
                            </m:rPr>
                            <a:rPr lang="en-US" sz="2800" b="0" i="0" smtClean="0">
                              <a:solidFill>
                                <a:schemeClr val="accent1"/>
                              </a:solidFill>
                              <a:latin typeface="Cambria Math" panose="02040503050406030204" pitchFamily="18" charset="0"/>
                              <a:ea typeface="Century Gothic"/>
                              <a:cs typeface="Calibri" panose="020F0502020204030204" pitchFamily="34" charset="0"/>
                              <a:sym typeface="Century Gothic"/>
                            </a:rPr>
                            <m:t>info</m:t>
                          </m:r>
                        </m:sub>
                      </m:sSub>
                      <m:r>
                        <a:rPr lang="en-US" sz="2800" b="0" i="1" smtClean="0">
                          <a:solidFill>
                            <a:schemeClr val="tx1"/>
                          </a:solidFill>
                          <a:latin typeface="Cambria Math" panose="02040503050406030204" pitchFamily="18" charset="0"/>
                          <a:ea typeface="Century Gothic"/>
                          <a:cs typeface="Calibri" panose="020F0502020204030204" pitchFamily="34" charset="0"/>
                          <a:sym typeface="Century Gothic"/>
                        </a:rPr>
                        <m:t>−</m:t>
                      </m:r>
                      <m:r>
                        <a:rPr lang="en-US" sz="2800" i="1" smtClean="0">
                          <a:solidFill>
                            <a:srgbClr val="FF0000"/>
                          </a:solidFill>
                          <a:latin typeface="Cambria Math" panose="02040503050406030204" pitchFamily="18" charset="0"/>
                          <a:ea typeface="Century Gothic"/>
                          <a:cs typeface="Calibri" panose="020F0502020204030204" pitchFamily="34" charset="0"/>
                          <a:sym typeface="Century Gothic"/>
                        </a:rPr>
                        <m:t>𝐸</m:t>
                      </m:r>
                      <m:sSub>
                        <m:sSubPr>
                          <m:ctrlPr>
                            <a:rPr lang="en-US" sz="2800" i="1">
                              <a:solidFill>
                                <a:srgbClr val="FF0000"/>
                              </a:solidFill>
                              <a:latin typeface="Cambria Math" panose="02040503050406030204" pitchFamily="18" charset="0"/>
                              <a:ea typeface="Century Gothic"/>
                              <a:cs typeface="Calibri" panose="020F0502020204030204" pitchFamily="34" charset="0"/>
                              <a:sym typeface="Century Gothic"/>
                            </a:rPr>
                          </m:ctrlPr>
                        </m:sSubPr>
                        <m:e>
                          <m:r>
                            <a:rPr lang="en-US" sz="2800" i="1">
                              <a:solidFill>
                                <a:srgbClr val="FF0000"/>
                              </a:solidFill>
                              <a:latin typeface="Cambria Math" panose="02040503050406030204" pitchFamily="18" charset="0"/>
                              <a:ea typeface="Century Gothic"/>
                              <a:cs typeface="Calibri" panose="020F0502020204030204" pitchFamily="34" charset="0"/>
                              <a:sym typeface="Century Gothic"/>
                            </a:rPr>
                            <m:t>𝑉</m:t>
                          </m:r>
                        </m:e>
                        <m:sub>
                          <m:r>
                            <m:rPr>
                              <m:sty m:val="p"/>
                            </m:rPr>
                            <a:rPr lang="en-US" sz="2800" b="0" i="0" smtClean="0">
                              <a:solidFill>
                                <a:srgbClr val="FF0000"/>
                              </a:solidFill>
                              <a:latin typeface="Cambria Math" panose="02040503050406030204" pitchFamily="18" charset="0"/>
                              <a:ea typeface="Century Gothic"/>
                              <a:cs typeface="Calibri" panose="020F0502020204030204" pitchFamily="34" charset="0"/>
                              <a:sym typeface="Century Gothic"/>
                            </a:rPr>
                            <m:t>w</m:t>
                          </m:r>
                          <m:r>
                            <a:rPr lang="en-US" sz="2800" b="0" i="0" smtClean="0">
                              <a:solidFill>
                                <a:srgbClr val="FF0000"/>
                              </a:solidFill>
                              <a:latin typeface="Cambria Math" panose="02040503050406030204" pitchFamily="18" charset="0"/>
                              <a:ea typeface="Century Gothic"/>
                              <a:cs typeface="Calibri" panose="020F0502020204030204" pitchFamily="34" charset="0"/>
                              <a:sym typeface="Century Gothic"/>
                            </a:rPr>
                            <m:t>/</m:t>
                          </m:r>
                          <m:r>
                            <m:rPr>
                              <m:sty m:val="p"/>
                            </m:rPr>
                            <a:rPr lang="en-US" sz="2800" b="0" i="0" smtClean="0">
                              <a:solidFill>
                                <a:srgbClr val="FF0000"/>
                              </a:solidFill>
                              <a:latin typeface="Cambria Math" panose="02040503050406030204" pitchFamily="18" charset="0"/>
                              <a:ea typeface="Century Gothic"/>
                              <a:cs typeface="Calibri" panose="020F0502020204030204" pitchFamily="34" charset="0"/>
                              <a:sym typeface="Century Gothic"/>
                            </a:rPr>
                            <m:t>o</m:t>
                          </m:r>
                          <m:r>
                            <a:rPr lang="en-US" sz="2800" i="1">
                              <a:solidFill>
                                <a:srgbClr val="FF0000"/>
                              </a:solidFill>
                              <a:latin typeface="Cambria Math" panose="02040503050406030204" pitchFamily="18" charset="0"/>
                              <a:ea typeface="Century Gothic"/>
                              <a:cs typeface="Calibri" panose="020F0502020204030204" pitchFamily="34" charset="0"/>
                              <a:sym typeface="Century Gothic"/>
                            </a:rPr>
                            <m:t> </m:t>
                          </m:r>
                          <m:r>
                            <m:rPr>
                              <m:sty m:val="p"/>
                            </m:rPr>
                            <a:rPr lang="en-US" sz="2800" b="0" i="0" smtClean="0">
                              <a:solidFill>
                                <a:srgbClr val="FF0000"/>
                              </a:solidFill>
                              <a:latin typeface="Cambria Math" panose="02040503050406030204" pitchFamily="18" charset="0"/>
                              <a:ea typeface="Century Gothic"/>
                              <a:cs typeface="Calibri" panose="020F0502020204030204" pitchFamily="34" charset="0"/>
                              <a:sym typeface="Century Gothic"/>
                            </a:rPr>
                            <m:t>information</m:t>
                          </m:r>
                        </m:sub>
                      </m:sSub>
                    </m:oMath>
                  </m:oMathPara>
                </a14:m>
                <a:endParaRPr lang="en-US" sz="2800" dirty="0"/>
              </a:p>
            </p:txBody>
          </p:sp>
        </mc:Choice>
        <mc:Fallback xmlns="">
          <p:sp>
            <p:nvSpPr>
              <p:cNvPr id="3" name="TextBox 2">
                <a:extLst>
                  <a:ext uri="{FF2B5EF4-FFF2-40B4-BE49-F238E27FC236}">
                    <a16:creationId xmlns:a16="http://schemas.microsoft.com/office/drawing/2014/main" id="{D106F63F-820A-C52E-618A-CCE483D1F0C4}"/>
                  </a:ext>
                </a:extLst>
              </p:cNvPr>
              <p:cNvSpPr txBox="1">
                <a:spLocks noRot="1" noChangeAspect="1" noMove="1" noResize="1" noEditPoints="1" noAdjustHandles="1" noChangeArrowheads="1" noChangeShapeType="1" noTextEdit="1"/>
              </p:cNvSpPr>
              <p:nvPr/>
            </p:nvSpPr>
            <p:spPr>
              <a:xfrm>
                <a:off x="2100319" y="4869713"/>
                <a:ext cx="7247399" cy="562846"/>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8D33769-0691-8868-40F7-DEBDF3396AE3}"/>
              </a:ext>
            </a:extLst>
          </p:cNvPr>
          <p:cNvSpPr txBox="1"/>
          <p:nvPr/>
        </p:nvSpPr>
        <p:spPr>
          <a:xfrm>
            <a:off x="8951641" y="436836"/>
            <a:ext cx="2035050" cy="646331"/>
          </a:xfrm>
          <a:prstGeom prst="rect">
            <a:avLst/>
          </a:prstGeom>
          <a:noFill/>
        </p:spPr>
        <p:txBody>
          <a:bodyPr wrap="square" rtlCol="0">
            <a:spAutoFit/>
          </a:bodyPr>
          <a:lstStyle/>
          <a:p>
            <a:r>
              <a:rPr lang="en-US" dirty="0">
                <a:solidFill>
                  <a:prstClr val="white"/>
                </a:solidFill>
                <a:latin typeface="Calibri" panose="020F0502020204030204"/>
              </a:rPr>
              <a:t>State = 0 (Empty)</a:t>
            </a:r>
          </a:p>
          <a:p>
            <a:r>
              <a:rPr lang="en-US" dirty="0">
                <a:solidFill>
                  <a:prstClr val="white"/>
                </a:solidFill>
                <a:latin typeface="Calibri" panose="020F0502020204030204"/>
              </a:rPr>
              <a:t>State = 1  (Invaded)</a:t>
            </a:r>
          </a:p>
        </p:txBody>
      </p:sp>
      <p:sp>
        <p:nvSpPr>
          <p:cNvPr id="13" name="Rectangle 12">
            <a:extLst>
              <a:ext uri="{FF2B5EF4-FFF2-40B4-BE49-F238E27FC236}">
                <a16:creationId xmlns:a16="http://schemas.microsoft.com/office/drawing/2014/main" id="{A54B8E41-8C36-57E5-08E5-21538DF0F0CF}"/>
              </a:ext>
            </a:extLst>
          </p:cNvPr>
          <p:cNvSpPr/>
          <p:nvPr/>
        </p:nvSpPr>
        <p:spPr>
          <a:xfrm>
            <a:off x="8971703" y="1075867"/>
            <a:ext cx="376015" cy="175755"/>
          </a:xfrm>
          <a:prstGeom prst="rect">
            <a:avLst/>
          </a:prstGeom>
          <a:solidFill>
            <a:srgbClr val="00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817B672-637C-7E76-678D-88968060FF03}"/>
              </a:ext>
            </a:extLst>
          </p:cNvPr>
          <p:cNvSpPr txBox="1"/>
          <p:nvPr/>
        </p:nvSpPr>
        <p:spPr>
          <a:xfrm>
            <a:off x="9327656" y="968455"/>
            <a:ext cx="1583273" cy="369332"/>
          </a:xfrm>
          <a:prstGeom prst="rect">
            <a:avLst/>
          </a:prstGeom>
          <a:noFill/>
        </p:spPr>
        <p:txBody>
          <a:bodyPr wrap="square" rtlCol="0">
            <a:spAutoFit/>
          </a:bodyPr>
          <a:lstStyle/>
          <a:p>
            <a:r>
              <a:rPr lang="en-US" dirty="0">
                <a:solidFill>
                  <a:prstClr val="white"/>
                </a:solidFill>
                <a:latin typeface="Calibri" panose="020F0502020204030204"/>
              </a:rPr>
              <a:t>Best outcome</a:t>
            </a:r>
          </a:p>
        </p:txBody>
      </p:sp>
      <p:sp>
        <p:nvSpPr>
          <p:cNvPr id="6" name="TextBox 5">
            <a:extLst>
              <a:ext uri="{FF2B5EF4-FFF2-40B4-BE49-F238E27FC236}">
                <a16:creationId xmlns:a16="http://schemas.microsoft.com/office/drawing/2014/main" id="{DD877F4B-CBC2-E07B-25D2-654C6C575ECC}"/>
              </a:ext>
            </a:extLst>
          </p:cNvPr>
          <p:cNvSpPr txBox="1"/>
          <p:nvPr/>
        </p:nvSpPr>
        <p:spPr>
          <a:xfrm>
            <a:off x="3253198" y="6123543"/>
            <a:ext cx="6094520"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12.8% decrease in invasion at the downstream segments</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7013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C90D-16AD-D9C2-939E-157884EF6846}"/>
              </a:ext>
            </a:extLst>
          </p:cNvPr>
          <p:cNvSpPr>
            <a:spLocks noGrp="1"/>
          </p:cNvSpPr>
          <p:nvPr>
            <p:ph type="title"/>
          </p:nvPr>
        </p:nvSpPr>
        <p:spPr/>
        <p:txBody>
          <a:bodyPr/>
          <a:lstStyle/>
          <a:p>
            <a:pPr algn="ctr"/>
            <a:r>
              <a:rPr lang="en-US" dirty="0">
                <a:solidFill>
                  <a:schemeClr val="bg1"/>
                </a:solidFill>
              </a:rPr>
              <a:t>What do we miss out on when we don’t collect detection/non-detection data?</a:t>
            </a:r>
          </a:p>
        </p:txBody>
      </p:sp>
      <p:sp>
        <p:nvSpPr>
          <p:cNvPr id="3" name="Content Placeholder 2">
            <a:extLst>
              <a:ext uri="{FF2B5EF4-FFF2-40B4-BE49-F238E27FC236}">
                <a16:creationId xmlns:a16="http://schemas.microsoft.com/office/drawing/2014/main" id="{E635DD17-F9EB-AE0A-27A4-0C55ACA507FA}"/>
              </a:ext>
            </a:extLst>
          </p:cNvPr>
          <p:cNvSpPr>
            <a:spLocks noGrp="1"/>
          </p:cNvSpPr>
          <p:nvPr>
            <p:ph idx="1"/>
          </p:nvPr>
        </p:nvSpPr>
        <p:spPr>
          <a:xfrm>
            <a:off x="5134283" y="1419756"/>
            <a:ext cx="1923433" cy="704425"/>
          </a:xfrm>
        </p:spPr>
        <p:txBody>
          <a:bodyPr/>
          <a:lstStyle/>
          <a:p>
            <a:pPr marL="50800" indent="0">
              <a:buNone/>
            </a:pPr>
            <a:r>
              <a:rPr lang="en-US" dirty="0">
                <a:solidFill>
                  <a:schemeClr val="bg1"/>
                </a:solidFill>
              </a:rPr>
              <a:t>Learning!!</a:t>
            </a:r>
          </a:p>
        </p:txBody>
      </p:sp>
      <p:sp>
        <p:nvSpPr>
          <p:cNvPr id="5" name="TextBox 4">
            <a:extLst>
              <a:ext uri="{FF2B5EF4-FFF2-40B4-BE49-F238E27FC236}">
                <a16:creationId xmlns:a16="http://schemas.microsoft.com/office/drawing/2014/main" id="{7F97A9C7-FEB6-8E70-5261-0327CDD895D1}"/>
              </a:ext>
            </a:extLst>
          </p:cNvPr>
          <p:cNvSpPr txBox="1"/>
          <p:nvPr/>
        </p:nvSpPr>
        <p:spPr>
          <a:xfrm>
            <a:off x="2803805" y="2003100"/>
            <a:ext cx="7186289" cy="369332"/>
          </a:xfrm>
          <a:prstGeom prst="rect">
            <a:avLst/>
          </a:prstGeom>
          <a:noFill/>
        </p:spPr>
        <p:txBody>
          <a:bodyPr wrap="square">
            <a:spAutoFit/>
          </a:bodyPr>
          <a:lstStyle/>
          <a:p>
            <a:r>
              <a:rPr lang="en-US" sz="1800" dirty="0">
                <a:solidFill>
                  <a:schemeClr val="bg1"/>
                </a:solidFill>
                <a:effectLst/>
              </a:rPr>
              <a:t>Example from: downstream removal &amp; 5 downstream observations </a:t>
            </a:r>
            <a:endParaRPr lang="en-US" sz="1800" dirty="0">
              <a:solidFill>
                <a:schemeClr val="bg1"/>
              </a:solidFill>
            </a:endParaRPr>
          </a:p>
        </p:txBody>
      </p:sp>
      <p:sp>
        <p:nvSpPr>
          <p:cNvPr id="8" name="TextBox 7">
            <a:extLst>
              <a:ext uri="{FF2B5EF4-FFF2-40B4-BE49-F238E27FC236}">
                <a16:creationId xmlns:a16="http://schemas.microsoft.com/office/drawing/2014/main" id="{2C981E1A-46E3-8EBF-5DB9-7BDE2D1DB33C}"/>
              </a:ext>
            </a:extLst>
          </p:cNvPr>
          <p:cNvSpPr txBox="1"/>
          <p:nvPr/>
        </p:nvSpPr>
        <p:spPr>
          <a:xfrm>
            <a:off x="4576544" y="2477816"/>
            <a:ext cx="3555714" cy="646331"/>
          </a:xfrm>
          <a:prstGeom prst="rect">
            <a:avLst/>
          </a:prstGeom>
          <a:noFill/>
        </p:spPr>
        <p:txBody>
          <a:bodyPr wrap="square">
            <a:spAutoFit/>
          </a:bodyPr>
          <a:lstStyle/>
          <a:p>
            <a:pPr algn="ctr"/>
            <a:r>
              <a:rPr lang="en-US" sz="1800" dirty="0">
                <a:solidFill>
                  <a:schemeClr val="bg1"/>
                </a:solidFill>
                <a:effectLst/>
              </a:rPr>
              <a:t>Year 1: </a:t>
            </a:r>
          </a:p>
          <a:p>
            <a:r>
              <a:rPr lang="en-US" sz="1800" dirty="0">
                <a:solidFill>
                  <a:schemeClr val="bg1"/>
                </a:solidFill>
                <a:effectLst/>
              </a:rPr>
              <a:t>detection probability posterior</a:t>
            </a:r>
            <a:endParaRPr lang="en-US" sz="1800" dirty="0">
              <a:solidFill>
                <a:schemeClr val="bg1"/>
              </a:solidFill>
            </a:endParaRPr>
          </a:p>
        </p:txBody>
      </p:sp>
      <p:sp>
        <p:nvSpPr>
          <p:cNvPr id="9" name="AutoShape 2">
            <a:extLst>
              <a:ext uri="{FF2B5EF4-FFF2-40B4-BE49-F238E27FC236}">
                <a16:creationId xmlns:a16="http://schemas.microsoft.com/office/drawing/2014/main" id="{BE0E06B9-94A2-FBC9-246F-92B5E787C660}"/>
              </a:ext>
            </a:extLst>
          </p:cNvPr>
          <p:cNvSpPr>
            <a:spLocks noChangeAspect="1" noChangeArrowheads="1"/>
          </p:cNvSpPr>
          <p:nvPr/>
        </p:nvSpPr>
        <p:spPr bwMode="auto">
          <a:xfrm>
            <a:off x="6021929" y="359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85172F85-9668-34BF-6AD1-10F722F1DF4E}"/>
              </a:ext>
            </a:extLst>
          </p:cNvPr>
          <p:cNvPicPr>
            <a:picLocks noChangeAspect="1"/>
          </p:cNvPicPr>
          <p:nvPr/>
        </p:nvPicPr>
        <p:blipFill rotWithShape="1">
          <a:blip r:embed="rId2"/>
          <a:srcRect t="9501"/>
          <a:stretch/>
        </p:blipFill>
        <p:spPr>
          <a:xfrm>
            <a:off x="470535" y="3262099"/>
            <a:ext cx="3715672" cy="3368727"/>
          </a:xfrm>
          <a:prstGeom prst="rect">
            <a:avLst/>
          </a:prstGeom>
        </p:spPr>
      </p:pic>
      <p:sp>
        <p:nvSpPr>
          <p:cNvPr id="17" name="Rectangle 16">
            <a:extLst>
              <a:ext uri="{FF2B5EF4-FFF2-40B4-BE49-F238E27FC236}">
                <a16:creationId xmlns:a16="http://schemas.microsoft.com/office/drawing/2014/main" id="{0B4958A8-2EC0-AFC2-9AB2-B0325BD6F497}"/>
              </a:ext>
            </a:extLst>
          </p:cNvPr>
          <p:cNvSpPr/>
          <p:nvPr/>
        </p:nvSpPr>
        <p:spPr>
          <a:xfrm>
            <a:off x="963594" y="3351746"/>
            <a:ext cx="3039035" cy="27790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A70598A-6DB1-C006-D630-FD45AE1C4BF0}"/>
              </a:ext>
            </a:extLst>
          </p:cNvPr>
          <p:cNvCxnSpPr/>
          <p:nvPr/>
        </p:nvCxnSpPr>
        <p:spPr>
          <a:xfrm>
            <a:off x="891876" y="4633699"/>
            <a:ext cx="3189194" cy="0"/>
          </a:xfrm>
          <a:prstGeom prst="line">
            <a:avLst/>
          </a:prstGeom>
          <a:ln w="12700">
            <a:solidFill>
              <a:srgbClr val="89B2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109A90-2A05-F8F9-2C9D-7AF4D3F60AFE}"/>
              </a:ext>
            </a:extLst>
          </p:cNvPr>
          <p:cNvCxnSpPr/>
          <p:nvPr/>
        </p:nvCxnSpPr>
        <p:spPr>
          <a:xfrm>
            <a:off x="891876" y="4660591"/>
            <a:ext cx="3189194" cy="0"/>
          </a:xfrm>
          <a:prstGeom prst="line">
            <a:avLst/>
          </a:prstGeom>
          <a:ln>
            <a:solidFill>
              <a:srgbClr val="6ACD7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AF94151-6CC3-4043-D3CD-1FFFCCA08EBF}"/>
              </a:ext>
            </a:extLst>
          </p:cNvPr>
          <p:cNvCxnSpPr/>
          <p:nvPr/>
        </p:nvCxnSpPr>
        <p:spPr>
          <a:xfrm>
            <a:off x="891876" y="4687486"/>
            <a:ext cx="31891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BF93E3B4-5FAE-00DD-88BF-6779B8CEF7C9}"/>
              </a:ext>
            </a:extLst>
          </p:cNvPr>
          <p:cNvPicPr>
            <a:picLocks noChangeAspect="1"/>
          </p:cNvPicPr>
          <p:nvPr/>
        </p:nvPicPr>
        <p:blipFill rotWithShape="1">
          <a:blip r:embed="rId3"/>
          <a:srcRect t="8249"/>
          <a:stretch/>
        </p:blipFill>
        <p:spPr>
          <a:xfrm>
            <a:off x="4353547" y="3262098"/>
            <a:ext cx="3555714" cy="3368727"/>
          </a:xfrm>
          <a:prstGeom prst="rect">
            <a:avLst/>
          </a:prstGeom>
        </p:spPr>
      </p:pic>
      <p:pic>
        <p:nvPicPr>
          <p:cNvPr id="29" name="Picture 28">
            <a:extLst>
              <a:ext uri="{FF2B5EF4-FFF2-40B4-BE49-F238E27FC236}">
                <a16:creationId xmlns:a16="http://schemas.microsoft.com/office/drawing/2014/main" id="{091441A7-5004-38BF-AD3B-1FBCC3DA7CD4}"/>
              </a:ext>
            </a:extLst>
          </p:cNvPr>
          <p:cNvPicPr>
            <a:picLocks noChangeAspect="1"/>
          </p:cNvPicPr>
          <p:nvPr/>
        </p:nvPicPr>
        <p:blipFill rotWithShape="1">
          <a:blip r:embed="rId4"/>
          <a:srcRect t="10639"/>
          <a:stretch/>
        </p:blipFill>
        <p:spPr>
          <a:xfrm>
            <a:off x="8132258" y="3262098"/>
            <a:ext cx="3715672" cy="3368727"/>
          </a:xfrm>
          <a:prstGeom prst="rect">
            <a:avLst/>
          </a:prstGeom>
        </p:spPr>
      </p:pic>
      <p:cxnSp>
        <p:nvCxnSpPr>
          <p:cNvPr id="32" name="Straight Connector 31">
            <a:extLst>
              <a:ext uri="{FF2B5EF4-FFF2-40B4-BE49-F238E27FC236}">
                <a16:creationId xmlns:a16="http://schemas.microsoft.com/office/drawing/2014/main" id="{311FE13E-BC50-361A-6A51-65C271EE06E8}"/>
              </a:ext>
            </a:extLst>
          </p:cNvPr>
          <p:cNvCxnSpPr/>
          <p:nvPr/>
        </p:nvCxnSpPr>
        <p:spPr>
          <a:xfrm flipV="1">
            <a:off x="10136729" y="3306922"/>
            <a:ext cx="0" cy="28238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7FD780E-AC04-0668-FCF1-CCF5EC24FE35}"/>
              </a:ext>
            </a:extLst>
          </p:cNvPr>
          <p:cNvSpPr txBox="1"/>
          <p:nvPr/>
        </p:nvSpPr>
        <p:spPr>
          <a:xfrm>
            <a:off x="10136729" y="5174040"/>
            <a:ext cx="1358154" cy="338554"/>
          </a:xfrm>
          <a:prstGeom prst="rect">
            <a:avLst/>
          </a:prstGeom>
          <a:noFill/>
        </p:spPr>
        <p:txBody>
          <a:bodyPr wrap="square">
            <a:spAutoFit/>
          </a:bodyPr>
          <a:lstStyle/>
          <a:p>
            <a:r>
              <a:rPr lang="en-US" sz="1600" dirty="0">
                <a:effectLst/>
              </a:rPr>
              <a:t>Truth = 0.6</a:t>
            </a:r>
            <a:endParaRPr lang="en-US" sz="1600" dirty="0"/>
          </a:p>
        </p:txBody>
      </p:sp>
      <p:sp>
        <p:nvSpPr>
          <p:cNvPr id="34" name="TextBox 33">
            <a:extLst>
              <a:ext uri="{FF2B5EF4-FFF2-40B4-BE49-F238E27FC236}">
                <a16:creationId xmlns:a16="http://schemas.microsoft.com/office/drawing/2014/main" id="{7583AE0E-BD04-BB0C-9B03-246900B2DF69}"/>
              </a:ext>
            </a:extLst>
          </p:cNvPr>
          <p:cNvSpPr txBox="1"/>
          <p:nvPr/>
        </p:nvSpPr>
        <p:spPr>
          <a:xfrm>
            <a:off x="891876" y="2320838"/>
            <a:ext cx="2864224" cy="923330"/>
          </a:xfrm>
          <a:prstGeom prst="rect">
            <a:avLst/>
          </a:prstGeom>
          <a:noFill/>
        </p:spPr>
        <p:txBody>
          <a:bodyPr wrap="square">
            <a:spAutoFit/>
          </a:bodyPr>
          <a:lstStyle/>
          <a:p>
            <a:pPr algn="ctr"/>
            <a:r>
              <a:rPr lang="en-US" sz="1800" dirty="0">
                <a:solidFill>
                  <a:schemeClr val="bg1"/>
                </a:solidFill>
                <a:effectLst/>
              </a:rPr>
              <a:t>Year 1: </a:t>
            </a:r>
          </a:p>
          <a:p>
            <a:pPr algn="ctr"/>
            <a:r>
              <a:rPr lang="en-US" sz="1800" dirty="0">
                <a:solidFill>
                  <a:schemeClr val="bg1"/>
                </a:solidFill>
                <a:effectLst/>
              </a:rPr>
              <a:t>detection probability prior Beta(1,1)</a:t>
            </a:r>
            <a:endParaRPr lang="en-US" sz="1800" dirty="0">
              <a:solidFill>
                <a:schemeClr val="bg1"/>
              </a:solidFill>
            </a:endParaRPr>
          </a:p>
        </p:txBody>
      </p:sp>
      <p:sp>
        <p:nvSpPr>
          <p:cNvPr id="35" name="TextBox 34">
            <a:extLst>
              <a:ext uri="{FF2B5EF4-FFF2-40B4-BE49-F238E27FC236}">
                <a16:creationId xmlns:a16="http://schemas.microsoft.com/office/drawing/2014/main" id="{37262789-F2FB-B35F-1F18-40629AB97C99}"/>
              </a:ext>
            </a:extLst>
          </p:cNvPr>
          <p:cNvSpPr txBox="1"/>
          <p:nvPr/>
        </p:nvSpPr>
        <p:spPr>
          <a:xfrm>
            <a:off x="8336839" y="2441407"/>
            <a:ext cx="3555714" cy="646331"/>
          </a:xfrm>
          <a:prstGeom prst="rect">
            <a:avLst/>
          </a:prstGeom>
          <a:noFill/>
        </p:spPr>
        <p:txBody>
          <a:bodyPr wrap="square">
            <a:spAutoFit/>
          </a:bodyPr>
          <a:lstStyle/>
          <a:p>
            <a:pPr algn="ctr"/>
            <a:r>
              <a:rPr lang="en-US" sz="1800" dirty="0">
                <a:solidFill>
                  <a:schemeClr val="bg1"/>
                </a:solidFill>
                <a:effectLst/>
              </a:rPr>
              <a:t>Year 10: </a:t>
            </a:r>
          </a:p>
          <a:p>
            <a:r>
              <a:rPr lang="en-US" sz="1800" dirty="0">
                <a:solidFill>
                  <a:schemeClr val="bg1"/>
                </a:solidFill>
                <a:effectLst/>
              </a:rPr>
              <a:t>detection probability posterior</a:t>
            </a:r>
            <a:endParaRPr lang="en-US" sz="1800" dirty="0">
              <a:solidFill>
                <a:schemeClr val="bg1"/>
              </a:solidFill>
            </a:endParaRPr>
          </a:p>
        </p:txBody>
      </p:sp>
    </p:spTree>
    <p:extLst>
      <p:ext uri="{BB962C8B-B14F-4D97-AF65-F5344CB8AC3E}">
        <p14:creationId xmlns:p14="http://schemas.microsoft.com/office/powerpoint/2010/main" val="175231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p:bldP spid="17" grpId="0" animBg="1"/>
      <p:bldP spid="33" grpId="0"/>
      <p:bldP spid="34"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DFFA-BD52-7290-682E-42305CA754D5}"/>
              </a:ext>
            </a:extLst>
          </p:cNvPr>
          <p:cNvSpPr>
            <a:spLocks noGrp="1"/>
          </p:cNvSpPr>
          <p:nvPr>
            <p:ph type="title"/>
          </p:nvPr>
        </p:nvSpPr>
        <p:spPr/>
        <p:txBody>
          <a:bodyPr/>
          <a:lstStyle/>
          <a:p>
            <a:r>
              <a:rPr lang="en-US" sz="4400" dirty="0">
                <a:solidFill>
                  <a:schemeClr val="accent6"/>
                </a:solidFill>
              </a:rPr>
              <a:t>T</a:t>
            </a:r>
            <a:r>
              <a:rPr lang="en-US" sz="4400" dirty="0">
                <a:solidFill>
                  <a:schemeClr val="bg1"/>
                </a:solidFill>
              </a:rPr>
              <a:t>radeoffs</a:t>
            </a:r>
            <a:endParaRPr lang="en-US" dirty="0">
              <a:solidFill>
                <a:schemeClr val="bg1"/>
              </a:solidFill>
            </a:endParaRPr>
          </a:p>
        </p:txBody>
      </p:sp>
      <p:graphicFrame>
        <p:nvGraphicFramePr>
          <p:cNvPr id="5" name="Content Placeholder 4">
            <a:extLst>
              <a:ext uri="{FF2B5EF4-FFF2-40B4-BE49-F238E27FC236}">
                <a16:creationId xmlns:a16="http://schemas.microsoft.com/office/drawing/2014/main" id="{A7AC0BBC-6CDC-3056-B9EB-B39F15DB1D5A}"/>
              </a:ext>
            </a:extLst>
          </p:cNvPr>
          <p:cNvGraphicFramePr>
            <a:graphicFrameLocks noGrp="1"/>
          </p:cNvGraphicFramePr>
          <p:nvPr>
            <p:ph idx="1"/>
            <p:extLst>
              <p:ext uri="{D42A27DB-BD31-4B8C-83A1-F6EECF244321}">
                <p14:modId xmlns:p14="http://schemas.microsoft.com/office/powerpoint/2010/main" val="2284417169"/>
              </p:ext>
            </p:extLst>
          </p:nvPr>
        </p:nvGraphicFramePr>
        <p:xfrm>
          <a:off x="1802804" y="1640341"/>
          <a:ext cx="8586391" cy="3577317"/>
        </p:xfrm>
        <a:graphic>
          <a:graphicData uri="http://schemas.openxmlformats.org/drawingml/2006/table">
            <a:tbl>
              <a:tblPr firstRow="1" bandRow="1"/>
              <a:tblGrid>
                <a:gridCol w="3646634">
                  <a:extLst>
                    <a:ext uri="{9D8B030D-6E8A-4147-A177-3AD203B41FA5}">
                      <a16:colId xmlns:a16="http://schemas.microsoft.com/office/drawing/2014/main" val="2797971771"/>
                    </a:ext>
                  </a:extLst>
                </a:gridCol>
                <a:gridCol w="2406692">
                  <a:extLst>
                    <a:ext uri="{9D8B030D-6E8A-4147-A177-3AD203B41FA5}">
                      <a16:colId xmlns:a16="http://schemas.microsoft.com/office/drawing/2014/main" val="2733322917"/>
                    </a:ext>
                  </a:extLst>
                </a:gridCol>
                <a:gridCol w="2533065">
                  <a:extLst>
                    <a:ext uri="{9D8B030D-6E8A-4147-A177-3AD203B41FA5}">
                      <a16:colId xmlns:a16="http://schemas.microsoft.com/office/drawing/2014/main" val="756911024"/>
                    </a:ext>
                  </a:extLst>
                </a:gridCol>
              </a:tblGrid>
              <a:tr h="735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l"/>
                      <a:r>
                        <a:rPr lang="en-US" sz="2800" dirty="0">
                          <a:solidFill>
                            <a:schemeClr val="tx1"/>
                          </a:solidFill>
                        </a:rPr>
                        <a:t>Alternative</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US" sz="2800" dirty="0"/>
                        <a:t>Minimize downstream presence [0,1]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pPr algn="ctr"/>
                      <a:r>
                        <a:rPr lang="en-US" sz="2800" dirty="0"/>
                        <a:t>Minimize monitoring cost ($/</a:t>
                      </a:r>
                      <a:r>
                        <a:rPr lang="en-US" sz="2800" dirty="0" err="1"/>
                        <a:t>yr</a:t>
                      </a:r>
                      <a:r>
                        <a:rPr lang="en-US" sz="2800" dirty="0"/>
                        <a:t>)</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2824035"/>
                  </a:ext>
                </a:extLst>
              </a:tr>
              <a:tr h="735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2. Downstream removal &amp;</a:t>
                      </a:r>
                    </a:p>
                    <a:p>
                      <a:r>
                        <a:rPr lang="en-US" sz="2000" dirty="0">
                          <a:effectLst/>
                        </a:rPr>
                        <a:t> 5 downstream observations </a:t>
                      </a:r>
                      <a:endParaRPr lang="en-US" sz="2000" dirty="0"/>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0.68</a:t>
                      </a:r>
                      <a:endParaRPr lang="en-US" sz="2000" dirty="0"/>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solidFill>
                            <a:schemeClr val="tx1"/>
                          </a:solidFill>
                        </a:rPr>
                        <a:t>$5,000</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6863356"/>
                  </a:ext>
                </a:extLst>
              </a:tr>
              <a:tr h="735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3. Downstream removal, </a:t>
                      </a:r>
                    </a:p>
                    <a:p>
                      <a:r>
                        <a:rPr lang="en-US" sz="2000" dirty="0">
                          <a:effectLst/>
                        </a:rPr>
                        <a:t>No observations </a:t>
                      </a:r>
                      <a:endParaRPr lang="en-US" sz="20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effectLst/>
                        </a:rPr>
                        <a:t>0.78</a:t>
                      </a:r>
                      <a:endParaRPr lang="en-US" sz="2000" dirty="0"/>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Calibri" panose="020F0502020204030204"/>
                          <a:sym typeface="Arial"/>
                        </a:defRPr>
                      </a:lvl9pPr>
                    </a:lstStyle>
                    <a:p>
                      <a:r>
                        <a:rPr lang="en-US" sz="2000" dirty="0">
                          <a:solidFill>
                            <a:schemeClr val="tx1"/>
                          </a:solidFill>
                        </a:rPr>
                        <a:t>$0</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FF00"/>
                    </a:solidFill>
                  </a:tcPr>
                </a:tc>
                <a:extLst>
                  <a:ext uri="{0D108BD9-81ED-4DB2-BD59-A6C34878D82A}">
                    <a16:rowId xmlns:a16="http://schemas.microsoft.com/office/drawing/2014/main" val="1451487492"/>
                  </a:ext>
                </a:extLst>
              </a:tr>
              <a:tr h="735239">
                <a:tc>
                  <a:txBody>
                    <a:bodyPr/>
                    <a:lstStyle/>
                    <a:p>
                      <a:r>
                        <a:rPr lang="en-US" sz="2000" dirty="0"/>
                        <a:t>Swing weights</a:t>
                      </a:r>
                    </a:p>
                  </a:txBody>
                  <a:tcPr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6">
                        <a:lumMod val="60000"/>
                        <a:lumOff val="40000"/>
                      </a:schemeClr>
                    </a:solidFill>
                  </a:tcPr>
                </a:tc>
                <a:tc>
                  <a:txBody>
                    <a:bodyPr/>
                    <a:lstStyle/>
                    <a:p>
                      <a:r>
                        <a:rPr lang="en-US" sz="2000" dirty="0"/>
                        <a:t>0.79</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chemeClr val="accent6">
                        <a:lumMod val="60000"/>
                        <a:lumOff val="40000"/>
                      </a:schemeClr>
                    </a:solidFill>
                  </a:tcPr>
                </a:tc>
                <a:tc>
                  <a:txBody>
                    <a:bodyPr/>
                    <a:lstStyle/>
                    <a:p>
                      <a:r>
                        <a:rPr lang="en-US" sz="2000" dirty="0">
                          <a:solidFill>
                            <a:schemeClr val="tx1"/>
                          </a:solidFill>
                        </a:rPr>
                        <a:t>0.21</a:t>
                      </a:r>
                    </a:p>
                  </a:txBody>
                  <a:tcPr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1046121799"/>
                  </a:ext>
                </a:extLst>
              </a:tr>
            </a:tbl>
          </a:graphicData>
        </a:graphic>
      </p:graphicFrame>
      <p:sp>
        <p:nvSpPr>
          <p:cNvPr id="12" name="TextBox 11">
            <a:extLst>
              <a:ext uri="{FF2B5EF4-FFF2-40B4-BE49-F238E27FC236}">
                <a16:creationId xmlns:a16="http://schemas.microsoft.com/office/drawing/2014/main" id="{B8D33769-0691-8868-40F7-DEBDF3396AE3}"/>
              </a:ext>
            </a:extLst>
          </p:cNvPr>
          <p:cNvSpPr txBox="1"/>
          <p:nvPr/>
        </p:nvSpPr>
        <p:spPr>
          <a:xfrm>
            <a:off x="8951641" y="436836"/>
            <a:ext cx="2035050" cy="646331"/>
          </a:xfrm>
          <a:prstGeom prst="rect">
            <a:avLst/>
          </a:prstGeom>
          <a:noFill/>
        </p:spPr>
        <p:txBody>
          <a:bodyPr wrap="square" rtlCol="0">
            <a:spAutoFit/>
          </a:bodyPr>
          <a:lstStyle/>
          <a:p>
            <a:r>
              <a:rPr lang="en-US" dirty="0">
                <a:solidFill>
                  <a:prstClr val="white"/>
                </a:solidFill>
                <a:latin typeface="Calibri" panose="020F0502020204030204"/>
              </a:rPr>
              <a:t>State = 0 (Empty)</a:t>
            </a:r>
          </a:p>
          <a:p>
            <a:r>
              <a:rPr lang="en-US" dirty="0">
                <a:solidFill>
                  <a:prstClr val="white"/>
                </a:solidFill>
                <a:latin typeface="Calibri" panose="020F0502020204030204"/>
              </a:rPr>
              <a:t>State = 1  (Invaded)</a:t>
            </a:r>
          </a:p>
        </p:txBody>
      </p:sp>
      <p:sp>
        <p:nvSpPr>
          <p:cNvPr id="13" name="Rectangle 12">
            <a:extLst>
              <a:ext uri="{FF2B5EF4-FFF2-40B4-BE49-F238E27FC236}">
                <a16:creationId xmlns:a16="http://schemas.microsoft.com/office/drawing/2014/main" id="{A54B8E41-8C36-57E5-08E5-21538DF0F0CF}"/>
              </a:ext>
            </a:extLst>
          </p:cNvPr>
          <p:cNvSpPr/>
          <p:nvPr/>
        </p:nvSpPr>
        <p:spPr>
          <a:xfrm>
            <a:off x="8971703" y="1075867"/>
            <a:ext cx="376015" cy="175755"/>
          </a:xfrm>
          <a:prstGeom prst="rect">
            <a:avLst/>
          </a:prstGeom>
          <a:solidFill>
            <a:srgbClr val="00FF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6817B672-637C-7E76-678D-88968060FF03}"/>
              </a:ext>
            </a:extLst>
          </p:cNvPr>
          <p:cNvSpPr txBox="1"/>
          <p:nvPr/>
        </p:nvSpPr>
        <p:spPr>
          <a:xfrm>
            <a:off x="9327656" y="968455"/>
            <a:ext cx="1583273" cy="369332"/>
          </a:xfrm>
          <a:prstGeom prst="rect">
            <a:avLst/>
          </a:prstGeom>
          <a:noFill/>
        </p:spPr>
        <p:txBody>
          <a:bodyPr wrap="square" rtlCol="0">
            <a:spAutoFit/>
          </a:bodyPr>
          <a:lstStyle/>
          <a:p>
            <a:r>
              <a:rPr lang="en-US" dirty="0">
                <a:solidFill>
                  <a:prstClr val="white"/>
                </a:solidFill>
                <a:latin typeface="Calibri" panose="020F0502020204030204"/>
              </a:rPr>
              <a:t>Best outcome</a:t>
            </a:r>
          </a:p>
        </p:txBody>
      </p:sp>
      <p:sp>
        <p:nvSpPr>
          <p:cNvPr id="11" name="TextBox 10">
            <a:extLst>
              <a:ext uri="{FF2B5EF4-FFF2-40B4-BE49-F238E27FC236}">
                <a16:creationId xmlns:a16="http://schemas.microsoft.com/office/drawing/2014/main" id="{A0C146D3-E2C7-54BE-A093-AAD7340CF184}"/>
              </a:ext>
            </a:extLst>
          </p:cNvPr>
          <p:cNvSpPr txBox="1"/>
          <p:nvPr/>
        </p:nvSpPr>
        <p:spPr>
          <a:xfrm>
            <a:off x="1946342" y="5292546"/>
            <a:ext cx="8855523" cy="1200329"/>
          </a:xfrm>
          <a:prstGeom prst="rect">
            <a:avLst/>
          </a:prstGeom>
          <a:noFill/>
        </p:spPr>
        <p:txBody>
          <a:bodyPr wrap="square">
            <a:spAutoFit/>
          </a:bodyPr>
          <a:lstStyle/>
          <a:p>
            <a:pPr algn="ctr"/>
            <a:r>
              <a:rPr lang="en-US" sz="2400" dirty="0">
                <a:solidFill>
                  <a:schemeClr val="bg1"/>
                </a:solidFill>
                <a:effectLst/>
              </a:rPr>
              <a:t>Standardized consequence table </a:t>
            </a:r>
            <a:r>
              <a:rPr lang="en-US" sz="2400" dirty="0">
                <a:solidFill>
                  <a:schemeClr val="bg1"/>
                </a:solidFill>
                <a:effectLst/>
                <a:sym typeface="Wingdings" panose="05000000000000000000" pitchFamily="2" charset="2"/>
              </a:rPr>
              <a:t> weighted preferences  </a:t>
            </a:r>
            <a:r>
              <a:rPr lang="en-US" sz="2400" u="sng" dirty="0">
                <a:solidFill>
                  <a:schemeClr val="bg1"/>
                </a:solidFill>
                <a:effectLst/>
                <a:sym typeface="Wingdings" panose="05000000000000000000" pitchFamily="2" charset="2"/>
              </a:rPr>
              <a:t>Decision</a:t>
            </a:r>
            <a:r>
              <a:rPr lang="en-US" sz="2400" dirty="0">
                <a:solidFill>
                  <a:schemeClr val="bg1"/>
                </a:solidFill>
                <a:effectLst/>
                <a:sym typeface="Wingdings" panose="05000000000000000000" pitchFamily="2" charset="2"/>
              </a:rPr>
              <a:t> = </a:t>
            </a:r>
            <a:r>
              <a:rPr lang="en-US" sz="2400" dirty="0">
                <a:solidFill>
                  <a:schemeClr val="bg1"/>
                </a:solidFill>
                <a:effectLst/>
              </a:rPr>
              <a:t>Downstream removal &amp;</a:t>
            </a:r>
          </a:p>
          <a:p>
            <a:pPr algn="ctr"/>
            <a:r>
              <a:rPr lang="en-US" sz="2400" dirty="0">
                <a:solidFill>
                  <a:schemeClr val="bg1"/>
                </a:solidFill>
                <a:effectLst/>
              </a:rPr>
              <a:t> 5 downstream observations </a:t>
            </a:r>
            <a:endParaRPr lang="en-US" sz="2400" dirty="0">
              <a:solidFill>
                <a:schemeClr val="bg1"/>
              </a:solidFill>
            </a:endParaRPr>
          </a:p>
        </p:txBody>
      </p:sp>
    </p:spTree>
    <p:extLst>
      <p:ext uri="{BB962C8B-B14F-4D97-AF65-F5344CB8AC3E}">
        <p14:creationId xmlns:p14="http://schemas.microsoft.com/office/powerpoint/2010/main" val="64903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1" name="Speech Bubble: Rectangle 300">
            <a:extLst>
              <a:ext uri="{FF2B5EF4-FFF2-40B4-BE49-F238E27FC236}">
                <a16:creationId xmlns:a16="http://schemas.microsoft.com/office/drawing/2014/main" id="{1DDA0C84-1775-1DCC-13E9-C77DE8A5EDA2}"/>
              </a:ext>
            </a:extLst>
          </p:cNvPr>
          <p:cNvSpPr/>
          <p:nvPr/>
        </p:nvSpPr>
        <p:spPr>
          <a:xfrm>
            <a:off x="3329589" y="185737"/>
            <a:ext cx="8740330" cy="6544672"/>
          </a:xfrm>
          <a:prstGeom prst="wedgeRectCallout">
            <a:avLst>
              <a:gd name="adj1" fmla="val -56401"/>
              <a:gd name="adj2" fmla="val -11558"/>
            </a:avLst>
          </a:prstGeom>
          <a:solidFill>
            <a:schemeClr val="bg1"/>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Connector: Curved 158">
            <a:extLst>
              <a:ext uri="{FF2B5EF4-FFF2-40B4-BE49-F238E27FC236}">
                <a16:creationId xmlns:a16="http://schemas.microsoft.com/office/drawing/2014/main" id="{33B387FF-C1B7-75AA-F97C-FB861868892E}"/>
              </a:ext>
            </a:extLst>
          </p:cNvPr>
          <p:cNvCxnSpPr>
            <a:cxnSpLocks/>
          </p:cNvCxnSpPr>
          <p:nvPr/>
        </p:nvCxnSpPr>
        <p:spPr>
          <a:xfrm rot="10800000">
            <a:off x="11344260" y="2624272"/>
            <a:ext cx="253682" cy="516978"/>
          </a:xfrm>
          <a:prstGeom prst="curvedConnector4">
            <a:avLst>
              <a:gd name="adj1" fmla="val -90113"/>
              <a:gd name="adj2" fmla="val 13036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0" name="Connector: Curved 159">
            <a:extLst>
              <a:ext uri="{FF2B5EF4-FFF2-40B4-BE49-F238E27FC236}">
                <a16:creationId xmlns:a16="http://schemas.microsoft.com/office/drawing/2014/main" id="{72EC0F7D-ABFC-EB13-09FE-1BA618F8D066}"/>
              </a:ext>
            </a:extLst>
          </p:cNvPr>
          <p:cNvCxnSpPr>
            <a:cxnSpLocks/>
          </p:cNvCxnSpPr>
          <p:nvPr/>
        </p:nvCxnSpPr>
        <p:spPr>
          <a:xfrm rot="10800000">
            <a:off x="8199453" y="2624271"/>
            <a:ext cx="253682" cy="516978"/>
          </a:xfrm>
          <a:prstGeom prst="curvedConnector4">
            <a:avLst>
              <a:gd name="adj1" fmla="val -123643"/>
              <a:gd name="adj2" fmla="val 13036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3" name="Connector: Curved 162">
            <a:extLst>
              <a:ext uri="{FF2B5EF4-FFF2-40B4-BE49-F238E27FC236}">
                <a16:creationId xmlns:a16="http://schemas.microsoft.com/office/drawing/2014/main" id="{3699546E-91D9-E067-0C96-5AD826ECD8BE}"/>
              </a:ext>
            </a:extLst>
          </p:cNvPr>
          <p:cNvCxnSpPr>
            <a:cxnSpLocks/>
          </p:cNvCxnSpPr>
          <p:nvPr/>
        </p:nvCxnSpPr>
        <p:spPr>
          <a:xfrm rot="10800000">
            <a:off x="5043660" y="2624271"/>
            <a:ext cx="253682" cy="516978"/>
          </a:xfrm>
          <a:prstGeom prst="curvedConnector4">
            <a:avLst>
              <a:gd name="adj1" fmla="val -90113"/>
              <a:gd name="adj2" fmla="val 130367"/>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36C17532-374E-0DC1-F7AC-C236B57D9EBD}"/>
              </a:ext>
            </a:extLst>
          </p:cNvPr>
          <p:cNvCxnSpPr>
            <a:cxnSpLocks/>
            <a:stCxn id="8" idx="4"/>
            <a:endCxn id="7" idx="5"/>
          </p:cNvCxnSpPr>
          <p:nvPr/>
        </p:nvCxnSpPr>
        <p:spPr>
          <a:xfrm rot="5400000" flipH="1">
            <a:off x="6144301" y="2772736"/>
            <a:ext cx="253721" cy="2469545"/>
          </a:xfrm>
          <a:prstGeom prst="curvedConnector3">
            <a:avLst>
              <a:gd name="adj1" fmla="val -5238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D8F9DFC-2B44-4E87-B70F-A762DE68E48B}"/>
              </a:ext>
            </a:extLst>
          </p:cNvPr>
          <p:cNvSpPr/>
          <p:nvPr/>
        </p:nvSpPr>
        <p:spPr>
          <a:xfrm>
            <a:off x="3400991" y="2401853"/>
            <a:ext cx="1915988" cy="1732515"/>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Empty</a:t>
            </a:r>
          </a:p>
        </p:txBody>
      </p:sp>
      <p:sp>
        <p:nvSpPr>
          <p:cNvPr id="8" name="Oval 7">
            <a:extLst>
              <a:ext uri="{FF2B5EF4-FFF2-40B4-BE49-F238E27FC236}">
                <a16:creationId xmlns:a16="http://schemas.microsoft.com/office/drawing/2014/main" id="{21D717B2-3BF5-09D5-42BA-F0AE5932EDA1}"/>
              </a:ext>
            </a:extLst>
          </p:cNvPr>
          <p:cNvSpPr/>
          <p:nvPr/>
        </p:nvSpPr>
        <p:spPr>
          <a:xfrm>
            <a:off x="6547940" y="2401853"/>
            <a:ext cx="1915988" cy="1732515"/>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Low abundance</a:t>
            </a:r>
          </a:p>
        </p:txBody>
      </p:sp>
      <p:sp>
        <p:nvSpPr>
          <p:cNvPr id="123" name="Oval 122">
            <a:extLst>
              <a:ext uri="{FF2B5EF4-FFF2-40B4-BE49-F238E27FC236}">
                <a16:creationId xmlns:a16="http://schemas.microsoft.com/office/drawing/2014/main" id="{D26AB53A-CCC8-4CEB-51FA-3C3067C4793C}"/>
              </a:ext>
            </a:extLst>
          </p:cNvPr>
          <p:cNvSpPr/>
          <p:nvPr/>
        </p:nvSpPr>
        <p:spPr>
          <a:xfrm>
            <a:off x="5052512" y="307541"/>
            <a:ext cx="1733907" cy="1462231"/>
          </a:xfrm>
          <a:prstGeom prst="ellipse">
            <a:avLst/>
          </a:prstGeom>
          <a:solidFill>
            <a:schemeClr val="bg1"/>
          </a:solidFill>
          <a:ln w="38100">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 Observed</a:t>
            </a:r>
          </a:p>
        </p:txBody>
      </p:sp>
      <p:sp>
        <p:nvSpPr>
          <p:cNvPr id="124" name="Oval 123">
            <a:extLst>
              <a:ext uri="{FF2B5EF4-FFF2-40B4-BE49-F238E27FC236}">
                <a16:creationId xmlns:a16="http://schemas.microsoft.com/office/drawing/2014/main" id="{6819A1C2-B5C1-FF73-443F-FECF1C82BDEC}"/>
              </a:ext>
            </a:extLst>
          </p:cNvPr>
          <p:cNvSpPr/>
          <p:nvPr/>
        </p:nvSpPr>
        <p:spPr>
          <a:xfrm>
            <a:off x="8199453" y="313095"/>
            <a:ext cx="1733908" cy="1462231"/>
          </a:xfrm>
          <a:prstGeom prst="ellipse">
            <a:avLst/>
          </a:prstGeom>
          <a:solidFill>
            <a:schemeClr val="bg1"/>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Observed</a:t>
            </a:r>
          </a:p>
        </p:txBody>
      </p:sp>
      <p:cxnSp>
        <p:nvCxnSpPr>
          <p:cNvPr id="125" name="Straight Arrow Connector 124">
            <a:extLst>
              <a:ext uri="{FF2B5EF4-FFF2-40B4-BE49-F238E27FC236}">
                <a16:creationId xmlns:a16="http://schemas.microsoft.com/office/drawing/2014/main" id="{2049D151-0BDF-E684-26EB-CDCA13E6C581}"/>
              </a:ext>
            </a:extLst>
          </p:cNvPr>
          <p:cNvCxnSpPr>
            <a:cxnSpLocks/>
            <a:stCxn id="7" idx="0"/>
            <a:endCxn id="123" idx="3"/>
          </p:cNvCxnSpPr>
          <p:nvPr/>
        </p:nvCxnSpPr>
        <p:spPr>
          <a:xfrm flipV="1">
            <a:off x="4358985" y="1555633"/>
            <a:ext cx="947452" cy="84622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4A928C7-6385-6002-E834-431F88EDE4AD}"/>
              </a:ext>
            </a:extLst>
          </p:cNvPr>
          <p:cNvCxnSpPr>
            <a:cxnSpLocks/>
            <a:stCxn id="8" idx="0"/>
          </p:cNvCxnSpPr>
          <p:nvPr/>
        </p:nvCxnSpPr>
        <p:spPr>
          <a:xfrm flipH="1" flipV="1">
            <a:off x="6355179" y="1662703"/>
            <a:ext cx="1150755" cy="739150"/>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05CE988-A223-2BC0-D44E-C3875447A5AC}"/>
              </a:ext>
            </a:extLst>
          </p:cNvPr>
          <p:cNvCxnSpPr>
            <a:cxnSpLocks/>
            <a:endCxn id="123" idx="5"/>
          </p:cNvCxnSpPr>
          <p:nvPr/>
        </p:nvCxnSpPr>
        <p:spPr>
          <a:xfrm flipH="1" flipV="1">
            <a:off x="6532494" y="1555633"/>
            <a:ext cx="4253802" cy="892842"/>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81C0E92-530C-84BA-7C86-7485837CCE3B}"/>
              </a:ext>
            </a:extLst>
          </p:cNvPr>
          <p:cNvSpPr/>
          <p:nvPr/>
        </p:nvSpPr>
        <p:spPr>
          <a:xfrm>
            <a:off x="9698389" y="2404165"/>
            <a:ext cx="1915988" cy="1732515"/>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High abundance</a:t>
            </a:r>
          </a:p>
        </p:txBody>
      </p:sp>
      <p:cxnSp>
        <p:nvCxnSpPr>
          <p:cNvPr id="28" name="Straight Arrow Connector 27">
            <a:extLst>
              <a:ext uri="{FF2B5EF4-FFF2-40B4-BE49-F238E27FC236}">
                <a16:creationId xmlns:a16="http://schemas.microsoft.com/office/drawing/2014/main" id="{384CA257-E382-EBE8-98A6-DD50F42E1C74}"/>
              </a:ext>
            </a:extLst>
          </p:cNvPr>
          <p:cNvCxnSpPr>
            <a:cxnSpLocks/>
            <a:stCxn id="7" idx="6"/>
            <a:endCxn id="8" idx="2"/>
          </p:cNvCxnSpPr>
          <p:nvPr/>
        </p:nvCxnSpPr>
        <p:spPr>
          <a:xfrm>
            <a:off x="5316979" y="3268111"/>
            <a:ext cx="123096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7BD45A3-DB39-BF9D-9482-3DF279F5CF61}"/>
              </a:ext>
            </a:extLst>
          </p:cNvPr>
          <p:cNvCxnSpPr>
            <a:cxnSpLocks/>
            <a:stCxn id="8" idx="6"/>
            <a:endCxn id="20" idx="2"/>
          </p:cNvCxnSpPr>
          <p:nvPr/>
        </p:nvCxnSpPr>
        <p:spPr>
          <a:xfrm>
            <a:off x="8463928" y="3268111"/>
            <a:ext cx="1234461" cy="23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6" name="Connector: Curved 145">
            <a:extLst>
              <a:ext uri="{FF2B5EF4-FFF2-40B4-BE49-F238E27FC236}">
                <a16:creationId xmlns:a16="http://schemas.microsoft.com/office/drawing/2014/main" id="{C7D193FE-7C8D-D55B-DFC1-21BD2C8BCCEE}"/>
              </a:ext>
            </a:extLst>
          </p:cNvPr>
          <p:cNvCxnSpPr>
            <a:cxnSpLocks/>
            <a:stCxn id="20" idx="4"/>
            <a:endCxn id="7" idx="4"/>
          </p:cNvCxnSpPr>
          <p:nvPr/>
        </p:nvCxnSpPr>
        <p:spPr>
          <a:xfrm rot="5400000" flipH="1">
            <a:off x="7506528" y="986825"/>
            <a:ext cx="2312" cy="6297398"/>
          </a:xfrm>
          <a:prstGeom prst="curvedConnector3">
            <a:avLst>
              <a:gd name="adj1" fmla="val -30122535"/>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FA5ACF3-B09B-BCE1-57DA-12BC6C87FB78}"/>
              </a:ext>
            </a:extLst>
          </p:cNvPr>
          <p:cNvCxnSpPr>
            <a:cxnSpLocks/>
            <a:stCxn id="8" idx="0"/>
            <a:endCxn id="124" idx="3"/>
          </p:cNvCxnSpPr>
          <p:nvPr/>
        </p:nvCxnSpPr>
        <p:spPr>
          <a:xfrm flipV="1">
            <a:off x="7505934" y="1561187"/>
            <a:ext cx="947444" cy="840666"/>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2C16BAB3-9F98-FEF4-C405-C2F2F3074BC7}"/>
              </a:ext>
            </a:extLst>
          </p:cNvPr>
          <p:cNvCxnSpPr>
            <a:cxnSpLocks/>
            <a:stCxn id="20" idx="0"/>
            <a:endCxn id="124" idx="5"/>
          </p:cNvCxnSpPr>
          <p:nvPr/>
        </p:nvCxnSpPr>
        <p:spPr>
          <a:xfrm flipH="1" flipV="1">
            <a:off x="9679436" y="1561187"/>
            <a:ext cx="976947" cy="842978"/>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EF7A433F-B272-5406-9CB1-F8EDEDAE0EBD}"/>
              </a:ext>
            </a:extLst>
          </p:cNvPr>
          <p:cNvSpPr/>
          <p:nvPr/>
        </p:nvSpPr>
        <p:spPr>
          <a:xfrm>
            <a:off x="3501238" y="5168991"/>
            <a:ext cx="1732251" cy="1474707"/>
          </a:xfrm>
          <a:prstGeom prst="ellipse">
            <a:avLst/>
          </a:prstGeom>
          <a:solidFill>
            <a:schemeClr val="bg1"/>
          </a:solidFill>
          <a:ln w="38100">
            <a:solidFill>
              <a:srgbClr val="C0000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Not Observed</a:t>
            </a:r>
          </a:p>
        </p:txBody>
      </p:sp>
      <p:sp>
        <p:nvSpPr>
          <p:cNvPr id="212" name="Oval 211">
            <a:extLst>
              <a:ext uri="{FF2B5EF4-FFF2-40B4-BE49-F238E27FC236}">
                <a16:creationId xmlns:a16="http://schemas.microsoft.com/office/drawing/2014/main" id="{6DE24750-EF6E-2D56-F98E-C3EAB7A5B7AE}"/>
              </a:ext>
            </a:extLst>
          </p:cNvPr>
          <p:cNvSpPr/>
          <p:nvPr/>
        </p:nvSpPr>
        <p:spPr>
          <a:xfrm>
            <a:off x="6639808" y="5158736"/>
            <a:ext cx="1732251" cy="1474707"/>
          </a:xfrm>
          <a:prstGeom prst="ellipse">
            <a:avLst/>
          </a:prstGeom>
          <a:solidFill>
            <a:schemeClr val="bg1"/>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Observed</a:t>
            </a:r>
          </a:p>
          <a:p>
            <a:pPr algn="ctr"/>
            <a:r>
              <a:rPr lang="en-US" sz="2000" dirty="0">
                <a:solidFill>
                  <a:schemeClr val="tx1"/>
                </a:solidFill>
              </a:rPr>
              <a:t>(Low)</a:t>
            </a:r>
          </a:p>
        </p:txBody>
      </p:sp>
      <p:sp>
        <p:nvSpPr>
          <p:cNvPr id="213" name="Oval 212">
            <a:extLst>
              <a:ext uri="{FF2B5EF4-FFF2-40B4-BE49-F238E27FC236}">
                <a16:creationId xmlns:a16="http://schemas.microsoft.com/office/drawing/2014/main" id="{9FD242D3-3F02-296E-D59F-9EB475243BCF}"/>
              </a:ext>
            </a:extLst>
          </p:cNvPr>
          <p:cNvSpPr/>
          <p:nvPr/>
        </p:nvSpPr>
        <p:spPr>
          <a:xfrm>
            <a:off x="9795724" y="5163444"/>
            <a:ext cx="1732251" cy="1474707"/>
          </a:xfrm>
          <a:prstGeom prst="ellipse">
            <a:avLst/>
          </a:prstGeom>
          <a:solidFill>
            <a:schemeClr val="bg1"/>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Observed</a:t>
            </a:r>
          </a:p>
          <a:p>
            <a:pPr algn="ctr"/>
            <a:r>
              <a:rPr lang="en-US" sz="2000" dirty="0">
                <a:solidFill>
                  <a:schemeClr val="tx1"/>
                </a:solidFill>
              </a:rPr>
              <a:t>(High)</a:t>
            </a:r>
          </a:p>
        </p:txBody>
      </p:sp>
      <p:cxnSp>
        <p:nvCxnSpPr>
          <p:cNvPr id="215" name="Straight Arrow Connector 214">
            <a:extLst>
              <a:ext uri="{FF2B5EF4-FFF2-40B4-BE49-F238E27FC236}">
                <a16:creationId xmlns:a16="http://schemas.microsoft.com/office/drawing/2014/main" id="{311D2BC9-759B-4D1A-5EBB-AB755A49B607}"/>
              </a:ext>
            </a:extLst>
          </p:cNvPr>
          <p:cNvCxnSpPr>
            <a:cxnSpLocks/>
            <a:stCxn id="7" idx="4"/>
            <a:endCxn id="211" idx="0"/>
          </p:cNvCxnSpPr>
          <p:nvPr/>
        </p:nvCxnSpPr>
        <p:spPr>
          <a:xfrm>
            <a:off x="4358985" y="4134368"/>
            <a:ext cx="8379" cy="1034623"/>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7A16C1B1-39A0-D902-CDE1-AF96CF327615}"/>
              </a:ext>
            </a:extLst>
          </p:cNvPr>
          <p:cNvCxnSpPr>
            <a:cxnSpLocks/>
            <a:stCxn id="8" idx="4"/>
            <a:endCxn id="211" idx="7"/>
          </p:cNvCxnSpPr>
          <p:nvPr/>
        </p:nvCxnSpPr>
        <p:spPr>
          <a:xfrm flipH="1">
            <a:off x="4979807" y="4134368"/>
            <a:ext cx="2526127" cy="1250589"/>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5A1BFD79-C5F3-093A-9632-92EB33FA6FF7}"/>
              </a:ext>
            </a:extLst>
          </p:cNvPr>
          <p:cNvCxnSpPr>
            <a:cxnSpLocks/>
            <a:stCxn id="20" idx="4"/>
            <a:endCxn id="212" idx="7"/>
          </p:cNvCxnSpPr>
          <p:nvPr/>
        </p:nvCxnSpPr>
        <p:spPr>
          <a:xfrm flipH="1">
            <a:off x="8118377" y="4136680"/>
            <a:ext cx="2538006" cy="1238022"/>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FFD71059-BEE4-8C93-93EF-D9AE0E04E874}"/>
              </a:ext>
            </a:extLst>
          </p:cNvPr>
          <p:cNvCxnSpPr>
            <a:cxnSpLocks/>
            <a:stCxn id="8" idx="4"/>
            <a:endCxn id="212" idx="0"/>
          </p:cNvCxnSpPr>
          <p:nvPr/>
        </p:nvCxnSpPr>
        <p:spPr>
          <a:xfrm>
            <a:off x="7505934" y="4134368"/>
            <a:ext cx="0" cy="1024368"/>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EBE2AC1A-5371-D6D8-E533-5AE83C19DF73}"/>
              </a:ext>
            </a:extLst>
          </p:cNvPr>
          <p:cNvCxnSpPr>
            <a:cxnSpLocks/>
            <a:stCxn id="20" idx="4"/>
            <a:endCxn id="213" idx="0"/>
          </p:cNvCxnSpPr>
          <p:nvPr/>
        </p:nvCxnSpPr>
        <p:spPr>
          <a:xfrm>
            <a:off x="10656383" y="4136680"/>
            <a:ext cx="5467" cy="1026764"/>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8" name="Wave 297">
            <a:extLst>
              <a:ext uri="{FF2B5EF4-FFF2-40B4-BE49-F238E27FC236}">
                <a16:creationId xmlns:a16="http://schemas.microsoft.com/office/drawing/2014/main" id="{743332D1-A1A3-F018-4C41-EEF358F49322}"/>
              </a:ext>
            </a:extLst>
          </p:cNvPr>
          <p:cNvSpPr/>
          <p:nvPr/>
        </p:nvSpPr>
        <p:spPr>
          <a:xfrm>
            <a:off x="831632" y="2448475"/>
            <a:ext cx="1162461" cy="514350"/>
          </a:xfrm>
          <a:prstGeom prst="wave">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299" name="Wave 298">
            <a:extLst>
              <a:ext uri="{FF2B5EF4-FFF2-40B4-BE49-F238E27FC236}">
                <a16:creationId xmlns:a16="http://schemas.microsoft.com/office/drawing/2014/main" id="{BC1855F9-8B0B-C15F-1034-311441400FD3}"/>
              </a:ext>
            </a:extLst>
          </p:cNvPr>
          <p:cNvSpPr/>
          <p:nvPr/>
        </p:nvSpPr>
        <p:spPr>
          <a:xfrm>
            <a:off x="1994093" y="2448475"/>
            <a:ext cx="674717" cy="514350"/>
          </a:xfrm>
          <a:prstGeom prst="wave">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Wave 299">
            <a:extLst>
              <a:ext uri="{FF2B5EF4-FFF2-40B4-BE49-F238E27FC236}">
                <a16:creationId xmlns:a16="http://schemas.microsoft.com/office/drawing/2014/main" id="{31B481E0-7929-6CB3-C11A-CFAC0585115F}"/>
              </a:ext>
            </a:extLst>
          </p:cNvPr>
          <p:cNvSpPr/>
          <p:nvPr/>
        </p:nvSpPr>
        <p:spPr>
          <a:xfrm>
            <a:off x="317591" y="2467139"/>
            <a:ext cx="514041" cy="495686"/>
          </a:xfrm>
          <a:prstGeom prst="wave">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extBox 301">
            <a:extLst>
              <a:ext uri="{FF2B5EF4-FFF2-40B4-BE49-F238E27FC236}">
                <a16:creationId xmlns:a16="http://schemas.microsoft.com/office/drawing/2014/main" id="{708D979A-AE19-3263-EA29-20424A9AFC92}"/>
              </a:ext>
            </a:extLst>
          </p:cNvPr>
          <p:cNvSpPr txBox="1"/>
          <p:nvPr/>
        </p:nvSpPr>
        <p:spPr>
          <a:xfrm>
            <a:off x="289453" y="2032521"/>
            <a:ext cx="2525438" cy="369332"/>
          </a:xfrm>
          <a:prstGeom prst="rect">
            <a:avLst/>
          </a:prstGeom>
          <a:noFill/>
        </p:spPr>
        <p:txBody>
          <a:bodyPr wrap="square" rtlCol="0">
            <a:spAutoFit/>
          </a:bodyPr>
          <a:lstStyle/>
          <a:p>
            <a:r>
              <a:rPr lang="en-US" dirty="0">
                <a:solidFill>
                  <a:schemeClr val="bg1"/>
                </a:solidFill>
              </a:rPr>
              <a:t>For each river segment </a:t>
            </a:r>
            <a:r>
              <a:rPr lang="en-US" i="1" dirty="0" err="1">
                <a:solidFill>
                  <a:schemeClr val="bg1"/>
                </a:solidFill>
              </a:rPr>
              <a:t>i</a:t>
            </a:r>
            <a:endParaRPr lang="en-US" dirty="0">
              <a:solidFill>
                <a:schemeClr val="bg1"/>
              </a:solidFill>
            </a:endParaRPr>
          </a:p>
        </p:txBody>
      </p:sp>
      <p:cxnSp>
        <p:nvCxnSpPr>
          <p:cNvPr id="171" name="Connector: Curved 170">
            <a:extLst>
              <a:ext uri="{FF2B5EF4-FFF2-40B4-BE49-F238E27FC236}">
                <a16:creationId xmlns:a16="http://schemas.microsoft.com/office/drawing/2014/main" id="{04DF0EF0-F00F-D3E9-33DC-797341B7339E}"/>
              </a:ext>
            </a:extLst>
          </p:cNvPr>
          <p:cNvCxnSpPr>
            <a:cxnSpLocks/>
            <a:endCxn id="20" idx="3"/>
          </p:cNvCxnSpPr>
          <p:nvPr/>
        </p:nvCxnSpPr>
        <p:spPr>
          <a:xfrm flipV="1">
            <a:off x="4879772" y="3882959"/>
            <a:ext cx="5099207" cy="113273"/>
          </a:xfrm>
          <a:prstGeom prst="curvedConnector4">
            <a:avLst>
              <a:gd name="adj1" fmla="val 541"/>
              <a:gd name="adj2" fmla="val -47728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18F99166-96C6-4E7C-ED81-EAF59B53ACA8}"/>
              </a:ext>
            </a:extLst>
          </p:cNvPr>
          <p:cNvCxnSpPr>
            <a:cxnSpLocks/>
            <a:stCxn id="20" idx="4"/>
          </p:cNvCxnSpPr>
          <p:nvPr/>
        </p:nvCxnSpPr>
        <p:spPr>
          <a:xfrm flipH="1">
            <a:off x="5156495" y="4136680"/>
            <a:ext cx="5499888" cy="1386413"/>
          </a:xfrm>
          <a:prstGeom prst="straightConnector1">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294C1E7-79C7-54B6-0CD3-7AD2D75E544F}"/>
              </a:ext>
            </a:extLst>
          </p:cNvPr>
          <p:cNvSpPr txBox="1"/>
          <p:nvPr/>
        </p:nvSpPr>
        <p:spPr>
          <a:xfrm>
            <a:off x="289453" y="3519944"/>
            <a:ext cx="2876648" cy="2554545"/>
          </a:xfrm>
          <a:prstGeom prst="rect">
            <a:avLst/>
          </a:prstGeom>
          <a:noFill/>
        </p:spPr>
        <p:txBody>
          <a:bodyPr wrap="square" rtlCol="0">
            <a:spAutoFit/>
          </a:bodyPr>
          <a:lstStyle/>
          <a:p>
            <a:pPr marL="285750" indent="-285750">
              <a:buFontTx/>
              <a:buChar char="-"/>
            </a:pPr>
            <a:r>
              <a:rPr lang="en-US" sz="2000" dirty="0">
                <a:solidFill>
                  <a:schemeClr val="bg1"/>
                </a:solidFill>
              </a:rPr>
              <a:t>3 states</a:t>
            </a:r>
          </a:p>
          <a:p>
            <a:pPr marL="285750" indent="-285750">
              <a:buFontTx/>
              <a:buChar char="-"/>
            </a:pPr>
            <a:r>
              <a:rPr lang="en-US" sz="2000" dirty="0">
                <a:solidFill>
                  <a:schemeClr val="bg1"/>
                </a:solidFill>
              </a:rPr>
              <a:t>2 sources of detection non/detection data</a:t>
            </a:r>
          </a:p>
          <a:p>
            <a:pPr marL="285750" indent="-285750">
              <a:buFontTx/>
              <a:buChar char="-"/>
            </a:pPr>
            <a:endParaRPr lang="en-US" sz="2000" dirty="0">
              <a:solidFill>
                <a:schemeClr val="bg1"/>
              </a:solidFill>
            </a:endParaRPr>
          </a:p>
          <a:p>
            <a:pPr marL="285750" indent="-285750">
              <a:buFontTx/>
              <a:buChar char="-"/>
            </a:pPr>
            <a:r>
              <a:rPr lang="en-US" sz="2000" dirty="0">
                <a:solidFill>
                  <a:schemeClr val="bg1"/>
                </a:solidFill>
              </a:rPr>
              <a:t>Which type of data helps us manage better? Should we use them both? None? </a:t>
            </a:r>
          </a:p>
        </p:txBody>
      </p:sp>
      <p:sp>
        <p:nvSpPr>
          <p:cNvPr id="3" name="TextBox 2">
            <a:extLst>
              <a:ext uri="{FF2B5EF4-FFF2-40B4-BE49-F238E27FC236}">
                <a16:creationId xmlns:a16="http://schemas.microsoft.com/office/drawing/2014/main" id="{FAF5285E-0ECB-14D9-779C-20FDFB5AC734}"/>
              </a:ext>
            </a:extLst>
          </p:cNvPr>
          <p:cNvSpPr txBox="1"/>
          <p:nvPr/>
        </p:nvSpPr>
        <p:spPr>
          <a:xfrm>
            <a:off x="221234" y="783511"/>
            <a:ext cx="2876648" cy="830997"/>
          </a:xfrm>
          <a:prstGeom prst="rect">
            <a:avLst/>
          </a:prstGeom>
          <a:noFill/>
        </p:spPr>
        <p:txBody>
          <a:bodyPr wrap="square" rtlCol="0">
            <a:spAutoFit/>
          </a:bodyPr>
          <a:lstStyle/>
          <a:p>
            <a:r>
              <a:rPr lang="en-US" sz="4800" dirty="0">
                <a:solidFill>
                  <a:schemeClr val="bg1"/>
                </a:solidFill>
              </a:rPr>
              <a:t>Extension:</a:t>
            </a:r>
          </a:p>
        </p:txBody>
      </p:sp>
      <p:pic>
        <p:nvPicPr>
          <p:cNvPr id="4" name="Graphic 3" descr="Eyes outline">
            <a:extLst>
              <a:ext uri="{FF2B5EF4-FFF2-40B4-BE49-F238E27FC236}">
                <a16:creationId xmlns:a16="http://schemas.microsoft.com/office/drawing/2014/main" id="{8C76105A-300A-32B5-8C68-ED373421D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8693" y="393951"/>
            <a:ext cx="1199684" cy="1199684"/>
          </a:xfrm>
          <a:prstGeom prst="rect">
            <a:avLst/>
          </a:prstGeom>
        </p:spPr>
      </p:pic>
      <p:pic>
        <p:nvPicPr>
          <p:cNvPr id="5" name="Graphic 4" descr="Eyes outline">
            <a:extLst>
              <a:ext uri="{FF2B5EF4-FFF2-40B4-BE49-F238E27FC236}">
                <a16:creationId xmlns:a16="http://schemas.microsoft.com/office/drawing/2014/main" id="{A6C02935-3265-6B23-606E-82EFAC99BA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2337" y="4366366"/>
            <a:ext cx="1199684" cy="1199684"/>
          </a:xfrm>
          <a:prstGeom prst="rect">
            <a:avLst/>
          </a:prstGeom>
        </p:spPr>
      </p:pic>
      <p:pic>
        <p:nvPicPr>
          <p:cNvPr id="6" name="Graphic 5" descr="Cherry Blossom outline">
            <a:extLst>
              <a:ext uri="{FF2B5EF4-FFF2-40B4-BE49-F238E27FC236}">
                <a16:creationId xmlns:a16="http://schemas.microsoft.com/office/drawing/2014/main" id="{D0FB9BFD-7C25-F16E-F825-DEE8A9C68F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1079056" y="2567392"/>
            <a:ext cx="295180" cy="295180"/>
          </a:xfrm>
          <a:prstGeom prst="rect">
            <a:avLst/>
          </a:prstGeom>
        </p:spPr>
      </p:pic>
      <p:pic>
        <p:nvPicPr>
          <p:cNvPr id="9" name="Graphic 8" descr="Cherry Blossom outline">
            <a:extLst>
              <a:ext uri="{FF2B5EF4-FFF2-40B4-BE49-F238E27FC236}">
                <a16:creationId xmlns:a16="http://schemas.microsoft.com/office/drawing/2014/main" id="{63C76CBD-282C-19C8-BB50-DF42FC5430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1380467" y="2602693"/>
            <a:ext cx="295180" cy="295180"/>
          </a:xfrm>
          <a:prstGeom prst="rect">
            <a:avLst/>
          </a:prstGeom>
        </p:spPr>
      </p:pic>
      <p:pic>
        <p:nvPicPr>
          <p:cNvPr id="10" name="Graphic 9" descr="Cherry Blossom outline">
            <a:extLst>
              <a:ext uri="{FF2B5EF4-FFF2-40B4-BE49-F238E27FC236}">
                <a16:creationId xmlns:a16="http://schemas.microsoft.com/office/drawing/2014/main" id="{27B5E282-6F23-EE44-FFEB-9BB77338C4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2193658" y="2602693"/>
            <a:ext cx="295180" cy="295180"/>
          </a:xfrm>
          <a:prstGeom prst="rect">
            <a:avLst/>
          </a:prstGeom>
        </p:spPr>
      </p:pic>
    </p:spTree>
    <p:extLst>
      <p:ext uri="{BB962C8B-B14F-4D97-AF65-F5344CB8AC3E}">
        <p14:creationId xmlns:p14="http://schemas.microsoft.com/office/powerpoint/2010/main" val="189361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B9695D5-A0EC-CF70-DD88-5598974EE727}"/>
              </a:ext>
            </a:extLst>
          </p:cNvPr>
          <p:cNvPicPr>
            <a:picLocks noChangeAspect="1"/>
          </p:cNvPicPr>
          <p:nvPr/>
        </p:nvPicPr>
        <p:blipFill>
          <a:blip r:embed="rId3"/>
          <a:stretch>
            <a:fillRect/>
          </a:stretch>
        </p:blipFill>
        <p:spPr>
          <a:xfrm>
            <a:off x="292616" y="1162731"/>
            <a:ext cx="7919157" cy="4816502"/>
          </a:xfrm>
          <a:prstGeom prst="rect">
            <a:avLst/>
          </a:prstGeom>
        </p:spPr>
      </p:pic>
      <p:sp>
        <p:nvSpPr>
          <p:cNvPr id="2" name="Title 1">
            <a:extLst>
              <a:ext uri="{FF2B5EF4-FFF2-40B4-BE49-F238E27FC236}">
                <a16:creationId xmlns:a16="http://schemas.microsoft.com/office/drawing/2014/main" id="{4FD2A508-A9FA-1A79-CAFB-8D246041FE22}"/>
              </a:ext>
            </a:extLst>
          </p:cNvPr>
          <p:cNvSpPr>
            <a:spLocks noGrp="1"/>
          </p:cNvSpPr>
          <p:nvPr>
            <p:ph type="title"/>
          </p:nvPr>
        </p:nvSpPr>
        <p:spPr>
          <a:xfrm>
            <a:off x="1070586" y="0"/>
            <a:ext cx="5835555" cy="1325563"/>
          </a:xfrm>
        </p:spPr>
        <p:txBody>
          <a:bodyPr/>
          <a:lstStyle/>
          <a:p>
            <a:r>
              <a:rPr lang="en-US" sz="6600" dirty="0">
                <a:solidFill>
                  <a:schemeClr val="bg1"/>
                </a:solidFill>
              </a:rPr>
              <a:t>Flowering Rush</a:t>
            </a:r>
          </a:p>
        </p:txBody>
      </p:sp>
      <p:pic>
        <p:nvPicPr>
          <p:cNvPr id="4" name="Picture 2">
            <a:extLst>
              <a:ext uri="{FF2B5EF4-FFF2-40B4-BE49-F238E27FC236}">
                <a16:creationId xmlns:a16="http://schemas.microsoft.com/office/drawing/2014/main" id="{CF9314C0-5E3D-D148-E2E5-ECD7424679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4982" y="320047"/>
            <a:ext cx="3385929" cy="25412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62FFEE-9023-23B8-44C6-184BEA042ABF}"/>
              </a:ext>
            </a:extLst>
          </p:cNvPr>
          <p:cNvSpPr txBox="1"/>
          <p:nvPr/>
        </p:nvSpPr>
        <p:spPr>
          <a:xfrm>
            <a:off x="10772313" y="2564076"/>
            <a:ext cx="1018598" cy="253916"/>
          </a:xfrm>
          <a:prstGeom prst="rect">
            <a:avLst/>
          </a:prstGeom>
          <a:noFill/>
        </p:spPr>
        <p:txBody>
          <a:bodyPr wrap="square">
            <a:spAutoFit/>
          </a:bodyPr>
          <a:lstStyle/>
          <a:p>
            <a:r>
              <a:rPr lang="en-US" sz="1050" dirty="0">
                <a:solidFill>
                  <a:schemeClr val="bg1"/>
                </a:solidFill>
                <a:latin typeface="Calibri" panose="020F0502020204030204" pitchFamily="34" charset="0"/>
                <a:cs typeface="Calibri" panose="020F0502020204030204" pitchFamily="34" charset="0"/>
              </a:rPr>
              <a:t>Alvin Mitchell</a:t>
            </a:r>
          </a:p>
        </p:txBody>
      </p:sp>
      <p:pic>
        <p:nvPicPr>
          <p:cNvPr id="2050" name="Picture 2" descr="flowering rush">
            <a:extLst>
              <a:ext uri="{FF2B5EF4-FFF2-40B4-BE49-F238E27FC236}">
                <a16:creationId xmlns:a16="http://schemas.microsoft.com/office/drawing/2014/main" id="{84EF1DDA-FDB9-B340-5C2C-E4EE25095F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6771" y="3035822"/>
            <a:ext cx="3362350" cy="33623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FA06239-8857-A4E4-3786-7235C171EFB7}"/>
              </a:ext>
            </a:extLst>
          </p:cNvPr>
          <p:cNvSpPr txBox="1"/>
          <p:nvPr/>
        </p:nvSpPr>
        <p:spPr>
          <a:xfrm>
            <a:off x="10814949" y="6099404"/>
            <a:ext cx="1088448" cy="230832"/>
          </a:xfrm>
          <a:prstGeom prst="rect">
            <a:avLst/>
          </a:prstGeom>
          <a:noFill/>
        </p:spPr>
        <p:txBody>
          <a:bodyPr wrap="square">
            <a:spAutoFit/>
          </a:bodyPr>
          <a:lstStyle/>
          <a:p>
            <a:r>
              <a:rPr lang="en-US" sz="900" b="0" dirty="0">
                <a:solidFill>
                  <a:schemeClr val="bg1"/>
                </a:solidFill>
                <a:effectLst/>
                <a:latin typeface="Calibri" panose="020F0502020204030204" pitchFamily="34" charset="0"/>
                <a:cs typeface="Calibri" panose="020F0502020204030204" pitchFamily="34" charset="0"/>
              </a:rPr>
              <a:t>Leslie J. </a:t>
            </a:r>
            <a:r>
              <a:rPr lang="en-US" sz="900" b="0" dirty="0" err="1">
                <a:solidFill>
                  <a:schemeClr val="bg1"/>
                </a:solidFill>
                <a:effectLst/>
                <a:latin typeface="Calibri" panose="020F0502020204030204" pitchFamily="34" charset="0"/>
                <a:cs typeface="Calibri" panose="020F0502020204030204" pitchFamily="34" charset="0"/>
              </a:rPr>
              <a:t>Mehrhoff</a:t>
            </a:r>
            <a:endParaRPr lang="en-US" sz="900" dirty="0">
              <a:solidFill>
                <a:schemeClr val="bg1"/>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B9236F7-52A5-68FF-2BC7-186367F802F1}"/>
              </a:ext>
            </a:extLst>
          </p:cNvPr>
          <p:cNvSpPr txBox="1"/>
          <p:nvPr/>
        </p:nvSpPr>
        <p:spPr>
          <a:xfrm>
            <a:off x="2972696" y="5325937"/>
            <a:ext cx="2088108" cy="369332"/>
          </a:xfrm>
          <a:prstGeom prst="rect">
            <a:avLst/>
          </a:prstGeom>
          <a:noFill/>
        </p:spPr>
        <p:txBody>
          <a:bodyPr wrap="square" rtlCol="0">
            <a:spAutoFit/>
          </a:bodyPr>
          <a:lstStyle/>
          <a:p>
            <a:r>
              <a:rPr lang="en-US" i="1" dirty="0">
                <a:solidFill>
                  <a:schemeClr val="bg1"/>
                </a:solidFill>
                <a:latin typeface="Times New Roman" panose="02020603050405020304" pitchFamily="18" charset="0"/>
                <a:cs typeface="Times New Roman" panose="02020603050405020304" pitchFamily="18" charset="0"/>
              </a:rPr>
              <a:t>Columbia River</a:t>
            </a:r>
          </a:p>
        </p:txBody>
      </p:sp>
      <p:sp>
        <p:nvSpPr>
          <p:cNvPr id="22" name="TextBox 21">
            <a:extLst>
              <a:ext uri="{FF2B5EF4-FFF2-40B4-BE49-F238E27FC236}">
                <a16:creationId xmlns:a16="http://schemas.microsoft.com/office/drawing/2014/main" id="{7EF4D981-5823-CCFA-8356-7C170F9E3775}"/>
              </a:ext>
            </a:extLst>
          </p:cNvPr>
          <p:cNvSpPr txBox="1"/>
          <p:nvPr/>
        </p:nvSpPr>
        <p:spPr>
          <a:xfrm>
            <a:off x="1383015" y="6155326"/>
            <a:ext cx="1583925" cy="369332"/>
          </a:xfrm>
          <a:prstGeom prst="rect">
            <a:avLst/>
          </a:prstGeom>
          <a:noFill/>
        </p:spPr>
        <p:txBody>
          <a:bodyPr wrap="square">
            <a:spAutoFit/>
          </a:bodyPr>
          <a:lstStyle/>
          <a:p>
            <a:pPr algn="ctr" rtl="0">
              <a:spcBef>
                <a:spcPts val="0"/>
              </a:spcBef>
              <a:spcAft>
                <a:spcPts val="0"/>
              </a:spcAft>
            </a:pPr>
            <a:r>
              <a:rPr lang="en-US" sz="1800" b="1" i="0" u="none" strike="noStrike" dirty="0">
                <a:solidFill>
                  <a:schemeClr val="bg1"/>
                </a:solidFill>
                <a:effectLst/>
                <a:latin typeface="Calibri" panose="020F0502020204030204" pitchFamily="34" charset="0"/>
              </a:rPr>
              <a:t>Not observed</a:t>
            </a:r>
            <a:endParaRPr lang="en-US" b="1" dirty="0">
              <a:solidFill>
                <a:schemeClr val="bg1"/>
              </a:solidFill>
            </a:endParaRPr>
          </a:p>
        </p:txBody>
      </p:sp>
      <p:sp>
        <p:nvSpPr>
          <p:cNvPr id="23" name="Rectangle 22">
            <a:extLst>
              <a:ext uri="{FF2B5EF4-FFF2-40B4-BE49-F238E27FC236}">
                <a16:creationId xmlns:a16="http://schemas.microsoft.com/office/drawing/2014/main" id="{FA415DDF-A4D1-1A3E-6E58-BA6580EF50A3}"/>
              </a:ext>
            </a:extLst>
          </p:cNvPr>
          <p:cNvSpPr/>
          <p:nvPr/>
        </p:nvSpPr>
        <p:spPr>
          <a:xfrm>
            <a:off x="2977059" y="6154875"/>
            <a:ext cx="403746" cy="35071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436443E-6797-595C-2970-A159DA9AEA15}"/>
              </a:ext>
            </a:extLst>
          </p:cNvPr>
          <p:cNvSpPr txBox="1"/>
          <p:nvPr/>
        </p:nvSpPr>
        <p:spPr>
          <a:xfrm>
            <a:off x="3587737" y="6136263"/>
            <a:ext cx="1227606" cy="369332"/>
          </a:xfrm>
          <a:prstGeom prst="rect">
            <a:avLst/>
          </a:prstGeom>
          <a:noFill/>
        </p:spPr>
        <p:txBody>
          <a:bodyPr wrap="square">
            <a:spAutoFit/>
          </a:bodyPr>
          <a:lstStyle/>
          <a:p>
            <a:pPr algn="ctr" rtl="0">
              <a:spcBef>
                <a:spcPts val="0"/>
              </a:spcBef>
              <a:spcAft>
                <a:spcPts val="0"/>
              </a:spcAft>
            </a:pPr>
            <a:r>
              <a:rPr lang="en-US" sz="1800" b="1" i="0" u="none" strike="noStrike" dirty="0">
                <a:solidFill>
                  <a:schemeClr val="bg1"/>
                </a:solidFill>
                <a:effectLst/>
                <a:latin typeface="Calibri" panose="020F0502020204030204" pitchFamily="34" charset="0"/>
              </a:rPr>
              <a:t>Observed</a:t>
            </a:r>
            <a:endParaRPr lang="en-US" b="1" dirty="0">
              <a:solidFill>
                <a:schemeClr val="bg1"/>
              </a:solidFill>
            </a:endParaRPr>
          </a:p>
        </p:txBody>
      </p:sp>
      <p:sp>
        <p:nvSpPr>
          <p:cNvPr id="25" name="Rectangle 24">
            <a:extLst>
              <a:ext uri="{FF2B5EF4-FFF2-40B4-BE49-F238E27FC236}">
                <a16:creationId xmlns:a16="http://schemas.microsoft.com/office/drawing/2014/main" id="{A3E34656-9FC3-9515-984C-77C76B2CFFE6}"/>
              </a:ext>
            </a:extLst>
          </p:cNvPr>
          <p:cNvSpPr/>
          <p:nvPr/>
        </p:nvSpPr>
        <p:spPr>
          <a:xfrm>
            <a:off x="4825462" y="6154876"/>
            <a:ext cx="403746" cy="3507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35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lowering-rush identification and control: Butomus umbellatus - King County">
            <a:extLst>
              <a:ext uri="{FF2B5EF4-FFF2-40B4-BE49-F238E27FC236}">
                <a16:creationId xmlns:a16="http://schemas.microsoft.com/office/drawing/2014/main" id="{CF39230E-E7E1-C7DD-8155-10CF75044A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 r="10361" b="903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7E866820-6851-4A79-6FAC-CFAB16FC2451}"/>
              </a:ext>
            </a:extLst>
          </p:cNvPr>
          <p:cNvSpPr txBox="1">
            <a:spLocks/>
          </p:cNvSpPr>
          <p:nvPr/>
        </p:nvSpPr>
        <p:spPr>
          <a:xfrm>
            <a:off x="699135" y="1353127"/>
            <a:ext cx="52743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Thanks!</a:t>
            </a:r>
            <a:endParaRPr lang="en-US" sz="3200" dirty="0">
              <a:solidFill>
                <a:schemeClr val="bg1"/>
              </a:solidFill>
            </a:endParaRPr>
          </a:p>
        </p:txBody>
      </p:sp>
      <p:sp>
        <p:nvSpPr>
          <p:cNvPr id="14" name="Rectangle 13">
            <a:extLst>
              <a:ext uri="{FF2B5EF4-FFF2-40B4-BE49-F238E27FC236}">
                <a16:creationId xmlns:a16="http://schemas.microsoft.com/office/drawing/2014/main" id="{66C7162F-7DE3-C659-B0E6-50A442C2D2AF}"/>
              </a:ext>
            </a:extLst>
          </p:cNvPr>
          <p:cNvSpPr/>
          <p:nvPr/>
        </p:nvSpPr>
        <p:spPr>
          <a:xfrm>
            <a:off x="371094" y="693982"/>
            <a:ext cx="715977" cy="2991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E46D621-21A2-0D8F-C727-4FE45DC80427}"/>
              </a:ext>
            </a:extLst>
          </p:cNvPr>
          <p:cNvSpPr txBox="1"/>
          <p:nvPr/>
        </p:nvSpPr>
        <p:spPr>
          <a:xfrm>
            <a:off x="191407" y="6186057"/>
            <a:ext cx="6094520" cy="369332"/>
          </a:xfrm>
          <a:prstGeom prst="rect">
            <a:avLst/>
          </a:prstGeom>
          <a:noFill/>
        </p:spPr>
        <p:txBody>
          <a:bodyPr wrap="square">
            <a:spAutoFit/>
          </a:bodyPr>
          <a:lstStyle/>
          <a:p>
            <a:r>
              <a:rPr lang="en-US" dirty="0">
                <a:hlinkClick r:id="rId3"/>
              </a:rPr>
              <a:t>https://github.com/briellekwarta19/SDM_finalproject</a:t>
            </a:r>
            <a:endParaRPr lang="en-US" dirty="0"/>
          </a:p>
        </p:txBody>
      </p:sp>
    </p:spTree>
    <p:extLst>
      <p:ext uri="{BB962C8B-B14F-4D97-AF65-F5344CB8AC3E}">
        <p14:creationId xmlns:p14="http://schemas.microsoft.com/office/powerpoint/2010/main" val="39306530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E539-9F40-FD8B-436E-2AE9415A5806}"/>
              </a:ext>
            </a:extLst>
          </p:cNvPr>
          <p:cNvSpPr>
            <a:spLocks noGrp="1"/>
          </p:cNvSpPr>
          <p:nvPr>
            <p:ph type="title"/>
          </p:nvPr>
        </p:nvSpPr>
        <p:spPr>
          <a:xfrm>
            <a:off x="838200" y="149225"/>
            <a:ext cx="10515600" cy="1325563"/>
          </a:xfrm>
        </p:spPr>
        <p:txBody>
          <a:bodyPr/>
          <a:lstStyle/>
          <a:p>
            <a:r>
              <a:rPr lang="en-US" dirty="0"/>
              <a:t>Simple model</a:t>
            </a:r>
          </a:p>
        </p:txBody>
      </p:sp>
      <p:sp>
        <p:nvSpPr>
          <p:cNvPr id="7" name="TextBox 6">
            <a:extLst>
              <a:ext uri="{FF2B5EF4-FFF2-40B4-BE49-F238E27FC236}">
                <a16:creationId xmlns:a16="http://schemas.microsoft.com/office/drawing/2014/main" id="{21E574A4-257C-D14F-9059-685833CD3162}"/>
              </a:ext>
            </a:extLst>
          </p:cNvPr>
          <p:cNvSpPr txBox="1"/>
          <p:nvPr/>
        </p:nvSpPr>
        <p:spPr>
          <a:xfrm>
            <a:off x="6961980" y="4701697"/>
            <a:ext cx="1735138" cy="1477328"/>
          </a:xfrm>
          <a:prstGeom prst="rect">
            <a:avLst/>
          </a:prstGeom>
          <a:noFill/>
          <a:ln>
            <a:solidFill>
              <a:schemeClr val="bg1"/>
            </a:solidFill>
          </a:ln>
        </p:spPr>
        <p:txBody>
          <a:bodyPr wrap="square" rtlCol="0">
            <a:spAutoFit/>
          </a:bodyPr>
          <a:lstStyle/>
          <a:p>
            <a:r>
              <a:rPr lang="en-US" dirty="0"/>
              <a:t>For example, choose sites for removal at most downstream invaded sites</a:t>
            </a:r>
          </a:p>
        </p:txBody>
      </p:sp>
      <p:sp>
        <p:nvSpPr>
          <p:cNvPr id="3" name="Rectangle 2">
            <a:extLst>
              <a:ext uri="{FF2B5EF4-FFF2-40B4-BE49-F238E27FC236}">
                <a16:creationId xmlns:a16="http://schemas.microsoft.com/office/drawing/2014/main" id="{2CE51865-FF49-26D7-93CD-2AB6EB5D01BB}"/>
              </a:ext>
            </a:extLst>
          </p:cNvPr>
          <p:cNvSpPr/>
          <p:nvPr/>
        </p:nvSpPr>
        <p:spPr>
          <a:xfrm>
            <a:off x="1041400" y="2895600"/>
            <a:ext cx="1257300" cy="8509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Generating Model</a:t>
            </a:r>
          </a:p>
          <a:p>
            <a:pPr algn="ctr"/>
            <a:r>
              <a:rPr lang="en-US" dirty="0"/>
              <a:t>(Year 1)</a:t>
            </a:r>
          </a:p>
        </p:txBody>
      </p:sp>
      <p:sp>
        <p:nvSpPr>
          <p:cNvPr id="4" name="Rectangle 3">
            <a:extLst>
              <a:ext uri="{FF2B5EF4-FFF2-40B4-BE49-F238E27FC236}">
                <a16:creationId xmlns:a16="http://schemas.microsoft.com/office/drawing/2014/main" id="{1C7D52D6-DB45-72A0-C099-065C49F48055}"/>
              </a:ext>
            </a:extLst>
          </p:cNvPr>
          <p:cNvSpPr/>
          <p:nvPr/>
        </p:nvSpPr>
        <p:spPr>
          <a:xfrm>
            <a:off x="5175250" y="2895600"/>
            <a:ext cx="1257300" cy="850900"/>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Estimation Model</a:t>
            </a:r>
          </a:p>
          <a:p>
            <a:pPr algn="ctr"/>
            <a:r>
              <a:rPr lang="en-US" dirty="0"/>
              <a:t>(Year 1)</a:t>
            </a:r>
          </a:p>
        </p:txBody>
      </p:sp>
      <p:sp>
        <p:nvSpPr>
          <p:cNvPr id="5" name="Rectangle 4">
            <a:extLst>
              <a:ext uri="{FF2B5EF4-FFF2-40B4-BE49-F238E27FC236}">
                <a16:creationId xmlns:a16="http://schemas.microsoft.com/office/drawing/2014/main" id="{7ECA026B-5878-2D9B-5FD2-52DCF2EFA60D}"/>
              </a:ext>
            </a:extLst>
          </p:cNvPr>
          <p:cNvSpPr/>
          <p:nvPr/>
        </p:nvSpPr>
        <p:spPr>
          <a:xfrm>
            <a:off x="9544050" y="2895600"/>
            <a:ext cx="1257300" cy="8509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Generating Model</a:t>
            </a:r>
          </a:p>
          <a:p>
            <a:pPr algn="ctr"/>
            <a:r>
              <a:rPr lang="en-US" dirty="0"/>
              <a:t>(Year 2)</a:t>
            </a:r>
          </a:p>
        </p:txBody>
      </p:sp>
      <p:cxnSp>
        <p:nvCxnSpPr>
          <p:cNvPr id="8" name="Straight Arrow Connector 7">
            <a:extLst>
              <a:ext uri="{FF2B5EF4-FFF2-40B4-BE49-F238E27FC236}">
                <a16:creationId xmlns:a16="http://schemas.microsoft.com/office/drawing/2014/main" id="{368E9B22-1085-4C8D-6138-81B4DE05AD94}"/>
              </a:ext>
            </a:extLst>
          </p:cNvPr>
          <p:cNvCxnSpPr>
            <a:cxnSpLocks/>
            <a:stCxn id="11" idx="2"/>
            <a:endCxn id="3" idx="0"/>
          </p:cNvCxnSpPr>
          <p:nvPr/>
        </p:nvCxnSpPr>
        <p:spPr>
          <a:xfrm>
            <a:off x="1670050" y="2325688"/>
            <a:ext cx="0" cy="569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27479BC-EBD8-B0E8-84BF-4C06E92C91AC}"/>
              </a:ext>
            </a:extLst>
          </p:cNvPr>
          <p:cNvSpPr/>
          <p:nvPr/>
        </p:nvSpPr>
        <p:spPr>
          <a:xfrm>
            <a:off x="723900" y="1474788"/>
            <a:ext cx="1892300" cy="850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Remove at random locations year 1</a:t>
            </a:r>
          </a:p>
        </p:txBody>
      </p:sp>
      <p:cxnSp>
        <p:nvCxnSpPr>
          <p:cNvPr id="15" name="Straight Arrow Connector 14">
            <a:extLst>
              <a:ext uri="{FF2B5EF4-FFF2-40B4-BE49-F238E27FC236}">
                <a16:creationId xmlns:a16="http://schemas.microsoft.com/office/drawing/2014/main" id="{904D9278-1488-3F6B-302E-9261199866FD}"/>
              </a:ext>
            </a:extLst>
          </p:cNvPr>
          <p:cNvCxnSpPr>
            <a:cxnSpLocks/>
            <a:stCxn id="19" idx="3"/>
            <a:endCxn id="4" idx="1"/>
          </p:cNvCxnSpPr>
          <p:nvPr/>
        </p:nvCxnSpPr>
        <p:spPr>
          <a:xfrm>
            <a:off x="4546600" y="3067050"/>
            <a:ext cx="628650" cy="254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6746213-C04A-8E90-8E4D-ED659F735FA3}"/>
              </a:ext>
            </a:extLst>
          </p:cNvPr>
          <p:cNvSpPr/>
          <p:nvPr/>
        </p:nvSpPr>
        <p:spPr>
          <a:xfrm>
            <a:off x="2927350" y="2152650"/>
            <a:ext cx="161925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Detection/non-detection at month 12 at the random sites</a:t>
            </a:r>
          </a:p>
        </p:txBody>
      </p:sp>
      <p:cxnSp>
        <p:nvCxnSpPr>
          <p:cNvPr id="22" name="Straight Arrow Connector 21">
            <a:extLst>
              <a:ext uri="{FF2B5EF4-FFF2-40B4-BE49-F238E27FC236}">
                <a16:creationId xmlns:a16="http://schemas.microsoft.com/office/drawing/2014/main" id="{617E9297-C0D4-0BF6-2FBA-CCA7E73B8FB0}"/>
              </a:ext>
            </a:extLst>
          </p:cNvPr>
          <p:cNvCxnSpPr>
            <a:cxnSpLocks/>
            <a:stCxn id="3" idx="3"/>
            <a:endCxn id="19" idx="1"/>
          </p:cNvCxnSpPr>
          <p:nvPr/>
        </p:nvCxnSpPr>
        <p:spPr>
          <a:xfrm flipV="1">
            <a:off x="2298700" y="3067050"/>
            <a:ext cx="628650" cy="254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5F5B02D-7B95-5622-B85F-98AA67DF3551}"/>
              </a:ext>
            </a:extLst>
          </p:cNvPr>
          <p:cNvSpPr/>
          <p:nvPr/>
        </p:nvSpPr>
        <p:spPr>
          <a:xfrm>
            <a:off x="5175250" y="1655764"/>
            <a:ext cx="1257300" cy="581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Vague priors</a:t>
            </a:r>
          </a:p>
        </p:txBody>
      </p:sp>
      <p:cxnSp>
        <p:nvCxnSpPr>
          <p:cNvPr id="29" name="Straight Arrow Connector 28">
            <a:extLst>
              <a:ext uri="{FF2B5EF4-FFF2-40B4-BE49-F238E27FC236}">
                <a16:creationId xmlns:a16="http://schemas.microsoft.com/office/drawing/2014/main" id="{9920123D-B5E1-1806-38CD-6B7B0453C9C8}"/>
              </a:ext>
            </a:extLst>
          </p:cNvPr>
          <p:cNvCxnSpPr>
            <a:cxnSpLocks/>
            <a:stCxn id="28" idx="2"/>
            <a:endCxn id="4" idx="0"/>
          </p:cNvCxnSpPr>
          <p:nvPr/>
        </p:nvCxnSpPr>
        <p:spPr>
          <a:xfrm>
            <a:off x="5803900" y="2236790"/>
            <a:ext cx="0" cy="65881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3D96C62-F7B6-C45C-2E2C-B59BB5644BCE}"/>
              </a:ext>
            </a:extLst>
          </p:cNvPr>
          <p:cNvSpPr/>
          <p:nvPr/>
        </p:nvSpPr>
        <p:spPr>
          <a:xfrm>
            <a:off x="7019924" y="2236790"/>
            <a:ext cx="1619250" cy="21447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Estimated states for month 12  inform management decision</a:t>
            </a:r>
          </a:p>
        </p:txBody>
      </p:sp>
      <p:cxnSp>
        <p:nvCxnSpPr>
          <p:cNvPr id="33" name="Straight Arrow Connector 32">
            <a:extLst>
              <a:ext uri="{FF2B5EF4-FFF2-40B4-BE49-F238E27FC236}">
                <a16:creationId xmlns:a16="http://schemas.microsoft.com/office/drawing/2014/main" id="{5170F92F-14FD-671A-1EA9-CEB0E71724AE}"/>
              </a:ext>
            </a:extLst>
          </p:cNvPr>
          <p:cNvCxnSpPr>
            <a:cxnSpLocks/>
            <a:stCxn id="4" idx="3"/>
            <a:endCxn id="32" idx="1"/>
          </p:cNvCxnSpPr>
          <p:nvPr/>
        </p:nvCxnSpPr>
        <p:spPr>
          <a:xfrm flipV="1">
            <a:off x="6432550" y="3309145"/>
            <a:ext cx="587374" cy="119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360C6D-1ECA-05E8-C68B-F8B20B400F4B}"/>
              </a:ext>
            </a:extLst>
          </p:cNvPr>
          <p:cNvCxnSpPr>
            <a:cxnSpLocks/>
            <a:stCxn id="32" idx="3"/>
            <a:endCxn id="5" idx="1"/>
          </p:cNvCxnSpPr>
          <p:nvPr/>
        </p:nvCxnSpPr>
        <p:spPr>
          <a:xfrm>
            <a:off x="8639174" y="3309145"/>
            <a:ext cx="904876" cy="119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4877158-3493-A1E6-18FA-29D8D7B9C4FD}"/>
              </a:ext>
            </a:extLst>
          </p:cNvPr>
          <p:cNvCxnSpPr>
            <a:cxnSpLocks/>
            <a:stCxn id="5" idx="3"/>
          </p:cNvCxnSpPr>
          <p:nvPr/>
        </p:nvCxnSpPr>
        <p:spPr>
          <a:xfrm>
            <a:off x="10801350" y="3321050"/>
            <a:ext cx="7937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Speech Bubble: Rectangle with Corners Rounded 51">
            <a:extLst>
              <a:ext uri="{FF2B5EF4-FFF2-40B4-BE49-F238E27FC236}">
                <a16:creationId xmlns:a16="http://schemas.microsoft.com/office/drawing/2014/main" id="{4E4AC0DF-E4D8-5E45-6DC7-883785E95291}"/>
              </a:ext>
            </a:extLst>
          </p:cNvPr>
          <p:cNvSpPr/>
          <p:nvPr/>
        </p:nvSpPr>
        <p:spPr>
          <a:xfrm>
            <a:off x="933450" y="4171949"/>
            <a:ext cx="4083050" cy="2536825"/>
          </a:xfrm>
          <a:prstGeom prst="wedgeRoundRectCallout">
            <a:avLst>
              <a:gd name="adj1" fmla="val -32389"/>
              <a:gd name="adj2" fmla="val -66593"/>
              <a:gd name="adj3" fmla="val 16667"/>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Models state transitions (including removal effort) for 12 months</a:t>
            </a:r>
          </a:p>
          <a:p>
            <a:endParaRPr lang="en-US" dirty="0">
              <a:solidFill>
                <a:schemeClr val="tx1"/>
              </a:solidFill>
            </a:endParaRPr>
          </a:p>
          <a:p>
            <a:r>
              <a:rPr lang="en-US" dirty="0">
                <a:solidFill>
                  <a:schemeClr val="tx1"/>
                </a:solidFill>
              </a:rPr>
              <a:t>At month 12, collect detection/non-detection data </a:t>
            </a:r>
          </a:p>
          <a:p>
            <a:pPr marL="285750" indent="-285750">
              <a:buFont typeface="Arial" panose="020B0604020202020204" pitchFamily="34" charset="0"/>
              <a:buChar char="•"/>
            </a:pPr>
            <a:r>
              <a:rPr lang="en-US" dirty="0">
                <a:solidFill>
                  <a:schemeClr val="tx1"/>
                </a:solidFill>
              </a:rPr>
              <a:t>For example, collect data at randomly selected locations where removal did not occur that year</a:t>
            </a:r>
          </a:p>
        </p:txBody>
      </p:sp>
      <p:sp>
        <p:nvSpPr>
          <p:cNvPr id="55" name="Speech Bubble: Rectangle with Corners Rounded 54">
            <a:extLst>
              <a:ext uri="{FF2B5EF4-FFF2-40B4-BE49-F238E27FC236}">
                <a16:creationId xmlns:a16="http://schemas.microsoft.com/office/drawing/2014/main" id="{0D9634EF-D14B-44DF-E06F-67ABE4CDBD74}"/>
              </a:ext>
            </a:extLst>
          </p:cNvPr>
          <p:cNvSpPr/>
          <p:nvPr/>
        </p:nvSpPr>
        <p:spPr>
          <a:xfrm>
            <a:off x="7207251" y="264320"/>
            <a:ext cx="2876550" cy="912020"/>
          </a:xfrm>
          <a:prstGeom prst="wedgeRoundRectCallout">
            <a:avLst>
              <a:gd name="adj1" fmla="val -80524"/>
              <a:gd name="adj2" fmla="val 238238"/>
              <a:gd name="adj3" fmla="val 16667"/>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Models state transitions (including removal effort) for 12 months</a:t>
            </a:r>
          </a:p>
        </p:txBody>
      </p:sp>
    </p:spTree>
    <p:extLst>
      <p:ext uri="{BB962C8B-B14F-4D97-AF65-F5344CB8AC3E}">
        <p14:creationId xmlns:p14="http://schemas.microsoft.com/office/powerpoint/2010/main" val="1745394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D8F9DFC-2B44-4E87-B70F-A762DE68E48B}"/>
              </a:ext>
            </a:extLst>
          </p:cNvPr>
          <p:cNvSpPr/>
          <p:nvPr/>
        </p:nvSpPr>
        <p:spPr>
          <a:xfrm>
            <a:off x="4414705" y="5181351"/>
            <a:ext cx="1397748" cy="1145118"/>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Empty</a:t>
            </a:r>
          </a:p>
        </p:txBody>
      </p:sp>
      <p:sp>
        <p:nvSpPr>
          <p:cNvPr id="8" name="Oval 7">
            <a:extLst>
              <a:ext uri="{FF2B5EF4-FFF2-40B4-BE49-F238E27FC236}">
                <a16:creationId xmlns:a16="http://schemas.microsoft.com/office/drawing/2014/main" id="{21D717B2-3BF5-09D5-42BA-F0AE5932EDA1}"/>
              </a:ext>
            </a:extLst>
          </p:cNvPr>
          <p:cNvSpPr/>
          <p:nvPr/>
        </p:nvSpPr>
        <p:spPr>
          <a:xfrm>
            <a:off x="6067947" y="5181351"/>
            <a:ext cx="1397748" cy="1145118"/>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Invaded</a:t>
            </a:r>
          </a:p>
        </p:txBody>
      </p:sp>
      <p:cxnSp>
        <p:nvCxnSpPr>
          <p:cNvPr id="12" name="Connector: Curved 11">
            <a:extLst>
              <a:ext uri="{FF2B5EF4-FFF2-40B4-BE49-F238E27FC236}">
                <a16:creationId xmlns:a16="http://schemas.microsoft.com/office/drawing/2014/main" id="{3AA1B092-5BD4-0C7D-E323-6D0A5F8E4682}"/>
              </a:ext>
            </a:extLst>
          </p:cNvPr>
          <p:cNvCxnSpPr/>
          <p:nvPr/>
        </p:nvCxnSpPr>
        <p:spPr>
          <a:xfrm rot="5400000" flipH="1" flipV="1">
            <a:off x="5933850" y="4329954"/>
            <a:ext cx="12700" cy="1653242"/>
          </a:xfrm>
          <a:prstGeom prst="curvedConnector3">
            <a:avLst>
              <a:gd name="adj1" fmla="val 180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36C17532-374E-0DC1-F7AC-C236B57D9EBD}"/>
              </a:ext>
            </a:extLst>
          </p:cNvPr>
          <p:cNvCxnSpPr>
            <a:cxnSpLocks/>
          </p:cNvCxnSpPr>
          <p:nvPr/>
        </p:nvCxnSpPr>
        <p:spPr>
          <a:xfrm rot="5400000">
            <a:off x="5933850" y="5499848"/>
            <a:ext cx="12700" cy="1653242"/>
          </a:xfrm>
          <a:prstGeom prst="curvedConnector3">
            <a:avLst>
              <a:gd name="adj1" fmla="val 2915496"/>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E23B21A-15DF-ED42-C2D3-812D7FCC7D2B}"/>
                  </a:ext>
                </a:extLst>
              </p:cNvPr>
              <p:cNvSpPr txBox="1"/>
              <p:nvPr/>
            </p:nvSpPr>
            <p:spPr>
              <a:xfrm>
                <a:off x="2414172" y="2169042"/>
                <a:ext cx="3821527" cy="1200329"/>
              </a:xfrm>
              <a:prstGeom prst="rect">
                <a:avLst/>
              </a:prstGeom>
              <a:noFill/>
            </p:spPr>
            <p:txBody>
              <a:bodyPr wrap="square" rtlCol="0">
                <a:spAutoFit/>
              </a:bodyPr>
              <a:lstStyle/>
              <a:p>
                <a:r>
                  <a:rPr lang="en-US" b="1" i="1" dirty="0">
                    <a:latin typeface="Cambria Math" panose="02040503050406030204" pitchFamily="18" charset="0"/>
                  </a:rPr>
                  <a:t>Parameters </a:t>
                </a:r>
                <a:r>
                  <a:rPr lang="en-US" i="1" dirty="0">
                    <a:latin typeface="Cambria Math" panose="02040503050406030204" pitchFamily="18" charset="0"/>
                  </a:rPr>
                  <a:t> </a:t>
                </a:r>
                <a:r>
                  <a:rPr lang="en-US" dirty="0">
                    <a:latin typeface="Cambria Math" panose="02040503050406030204" pitchFamily="18" charset="0"/>
                  </a:rPr>
                  <a:t>(</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𝑠𝑖𝑡𝑒</m:t>
                    </m:r>
                  </m:oMath>
                </a14:m>
                <a:r>
                  <a:rPr lang="en-US" i="1" dirty="0">
                    <a:latin typeface="Cambria Math" panose="02040503050406030204" pitchFamily="18" charset="0"/>
                  </a:rPr>
                  <a:t>, t = time</a:t>
                </a:r>
                <a:r>
                  <a:rPr lang="en-US" dirty="0">
                    <a:latin typeface="Cambria Math" panose="02040503050406030204" pitchFamily="18" charset="0"/>
                  </a:rPr>
                  <a:t>)</a:t>
                </a:r>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𝑖𝑛𝑣𝑎𝑠𝑖𝑜𝑛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𝑝𝑟𝑜𝑏𝑎𝑏𝑖𝑙𝑖𝑡𝑦</m:t>
                      </m:r>
                      <m:r>
                        <a:rPr lang="en-US" b="0" i="1" smtClean="0">
                          <a:latin typeface="Cambria Math" panose="02040503050406030204" pitchFamily="18" charset="0"/>
                          <a:ea typeface="Cambria Math" panose="02040503050406030204" pitchFamily="18" charset="0"/>
                        </a:rPr>
                        <m:t> </m:t>
                      </m:r>
                    </m:oMath>
                  </m:oMathPara>
                </a14:m>
                <a:endParaRPr lang="en-US" b="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r>
                      <a:rPr lang="en-US" b="0" i="1" smtClean="0">
                        <a:latin typeface="Cambria Math" panose="02040503050406030204" pitchFamily="18" charset="0"/>
                      </a:rPr>
                      <m:t>𝐸𝑟𝑟𝑎𝑑𝑖𝑐𝑎𝑡𝑖𝑜𝑛</m:t>
                    </m:r>
                    <m:r>
                      <a:rPr lang="en-US" b="0" i="1" smtClean="0">
                        <a:latin typeface="Cambria Math" panose="02040503050406030204" pitchFamily="18" charset="0"/>
                      </a:rPr>
                      <m:t> </m:t>
                    </m:r>
                    <m:r>
                      <a:rPr lang="en-US" b="0" i="1" smtClean="0">
                        <a:latin typeface="Cambria Math" panose="02040503050406030204" pitchFamily="18" charset="0"/>
                      </a:rPr>
                      <m:t>𝑝𝑟𝑜𝑏𝑎𝑏𝑖𝑙𝑖𝑡𝑦</m:t>
                    </m:r>
                  </m:oMath>
                </a14:m>
                <a:r>
                  <a:rPr lang="en-US" b="0" i="1" dirty="0">
                    <a:latin typeface="Cambria Math" panose="02040503050406030204" pitchFamily="18" charset="0"/>
                  </a:rPr>
                  <a:t> </a:t>
                </a:r>
                <a:r>
                  <a:rPr lang="en-US" i="1" dirty="0">
                    <a:latin typeface="Cambria Math" panose="02040503050406030204" pitchFamily="18" charset="0"/>
                  </a:rPr>
                  <a:t>Logit(e) = base + eradication </a:t>
                </a:r>
                <a:endParaRPr lang="en-US" b="0" i="1" dirty="0">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0E23B21A-15DF-ED42-C2D3-812D7FCC7D2B}"/>
                  </a:ext>
                </a:extLst>
              </p:cNvPr>
              <p:cNvSpPr txBox="1">
                <a:spLocks noRot="1" noChangeAspect="1" noMove="1" noResize="1" noEditPoints="1" noAdjustHandles="1" noChangeArrowheads="1" noChangeShapeType="1" noTextEdit="1"/>
              </p:cNvSpPr>
              <p:nvPr/>
            </p:nvSpPr>
            <p:spPr>
              <a:xfrm>
                <a:off x="2414172" y="2169042"/>
                <a:ext cx="3821527" cy="1200329"/>
              </a:xfrm>
              <a:prstGeom prst="rect">
                <a:avLst/>
              </a:prstGeom>
              <a:blipFill>
                <a:blip r:embed="rId3"/>
                <a:stretch>
                  <a:fillRect l="-1276" t="-3553" b="-65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6" name="Table 106">
                <a:extLst>
                  <a:ext uri="{FF2B5EF4-FFF2-40B4-BE49-F238E27FC236}">
                    <a16:creationId xmlns:a16="http://schemas.microsoft.com/office/drawing/2014/main" id="{DC76B88A-5A25-AC56-CEE5-90856ED7D60C}"/>
                  </a:ext>
                </a:extLst>
              </p:cNvPr>
              <p:cNvGraphicFramePr>
                <a:graphicFrameLocks noGrp="1"/>
              </p:cNvGraphicFramePr>
              <p:nvPr>
                <p:extLst>
                  <p:ext uri="{D42A27DB-BD31-4B8C-83A1-F6EECF244321}">
                    <p14:modId xmlns:p14="http://schemas.microsoft.com/office/powerpoint/2010/main" val="1887958432"/>
                  </p:ext>
                </p:extLst>
              </p:nvPr>
            </p:nvGraphicFramePr>
            <p:xfrm>
              <a:off x="185406" y="242547"/>
              <a:ext cx="6050293" cy="1926495"/>
            </p:xfrm>
            <a:graphic>
              <a:graphicData uri="http://schemas.openxmlformats.org/drawingml/2006/table">
                <a:tbl>
                  <a:tblPr firstRow="1" bandRow="1">
                    <a:tableStyleId>{5C22544A-7EE6-4342-B048-85BDC9FD1C3A}</a:tableStyleId>
                  </a:tblPr>
                  <a:tblGrid>
                    <a:gridCol w="2057332">
                      <a:extLst>
                        <a:ext uri="{9D8B030D-6E8A-4147-A177-3AD203B41FA5}">
                          <a16:colId xmlns:a16="http://schemas.microsoft.com/office/drawing/2014/main" val="3664366991"/>
                        </a:ext>
                      </a:extLst>
                    </a:gridCol>
                    <a:gridCol w="2233569">
                      <a:extLst>
                        <a:ext uri="{9D8B030D-6E8A-4147-A177-3AD203B41FA5}">
                          <a16:colId xmlns:a16="http://schemas.microsoft.com/office/drawing/2014/main" val="3471682370"/>
                        </a:ext>
                      </a:extLst>
                    </a:gridCol>
                    <a:gridCol w="1759392">
                      <a:extLst>
                        <a:ext uri="{9D8B030D-6E8A-4147-A177-3AD203B41FA5}">
                          <a16:colId xmlns:a16="http://schemas.microsoft.com/office/drawing/2014/main" val="2665972100"/>
                        </a:ext>
                      </a:extLst>
                    </a:gridCol>
                  </a:tblGrid>
                  <a:tr h="253707">
                    <a:tc>
                      <a:txBody>
                        <a:bodyPr/>
                        <a:lstStyle/>
                        <a:p>
                          <a:r>
                            <a:rPr lang="en-US" dirty="0"/>
                            <a:t>Transition</a:t>
                          </a:r>
                        </a:p>
                      </a:txBody>
                      <a:tcPr/>
                    </a:tc>
                    <a:tc>
                      <a:txBody>
                        <a:bodyPr/>
                        <a:lstStyle/>
                        <a:p>
                          <a:r>
                            <a:rPr lang="en-US" dirty="0"/>
                            <a:t>State (t-1) to State (t)</a:t>
                          </a:r>
                        </a:p>
                      </a:txBody>
                      <a:tcPr/>
                    </a:tc>
                    <a:tc>
                      <a:txBody>
                        <a:bodyPr/>
                        <a:lstStyle/>
                        <a:p>
                          <a:r>
                            <a:rPr lang="en-US" dirty="0"/>
                            <a:t>Process</a:t>
                          </a:r>
                        </a:p>
                      </a:txBody>
                      <a:tcPr/>
                    </a:tc>
                    <a:extLst>
                      <a:ext uri="{0D108BD9-81ED-4DB2-BD59-A6C34878D82A}">
                        <a16:rowId xmlns:a16="http://schemas.microsoft.com/office/drawing/2014/main" val="1411419716"/>
                      </a:ext>
                    </a:extLst>
                  </a:tr>
                  <a:tr h="423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txBody>
                      <a:tcPr/>
                    </a:tc>
                    <a:tc>
                      <a:txBody>
                        <a:bodyPr/>
                        <a:lstStyle/>
                        <a:p>
                          <a:r>
                            <a:rPr lang="en-US" dirty="0"/>
                            <a:t>Empty to Empty</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𝛾</m:t>
                                </m:r>
                              </m:oMath>
                            </m:oMathPara>
                          </a14:m>
                          <a:endParaRPr lang="en-US" dirty="0"/>
                        </a:p>
                      </a:txBody>
                      <a:tcPr/>
                    </a:tc>
                    <a:extLst>
                      <a:ext uri="{0D108BD9-81ED-4DB2-BD59-A6C34878D82A}">
                        <a16:rowId xmlns:a16="http://schemas.microsoft.com/office/drawing/2014/main" val="912865577"/>
                      </a:ext>
                    </a:extLst>
                  </a:tr>
                  <a:tr h="3721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txBody>
                      <a:tcPr/>
                    </a:tc>
                    <a:tc>
                      <a:txBody>
                        <a:bodyPr/>
                        <a:lstStyle/>
                        <a:p>
                          <a:r>
                            <a:rPr lang="en-US" dirty="0"/>
                            <a:t>Empty to Invaded</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oMath>
                            </m:oMathPara>
                          </a14:m>
                          <a:endParaRPr lang="en-US" dirty="0"/>
                        </a:p>
                      </a:txBody>
                      <a:tcPr/>
                    </a:tc>
                    <a:extLst>
                      <a:ext uri="{0D108BD9-81ED-4DB2-BD59-A6C34878D82A}">
                        <a16:rowId xmlns:a16="http://schemas.microsoft.com/office/drawing/2014/main" val="111485118"/>
                      </a:ext>
                    </a:extLst>
                  </a:tr>
                  <a:tr h="372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txBody>
                      <a:tcPr/>
                    </a:tc>
                    <a:tc>
                      <a:txBody>
                        <a:bodyPr/>
                        <a:lstStyle/>
                        <a:p>
                          <a:r>
                            <a:rPr lang="en-US" dirty="0"/>
                            <a:t>Invaded to Empty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dirty="0"/>
                        </a:p>
                      </a:txBody>
                      <a:tcPr/>
                    </a:tc>
                    <a:extLst>
                      <a:ext uri="{0D108BD9-81ED-4DB2-BD59-A6C34878D82A}">
                        <a16:rowId xmlns:a16="http://schemas.microsoft.com/office/drawing/2014/main" val="3719766653"/>
                      </a:ext>
                    </a:extLst>
                  </a:tr>
                  <a:tr h="3934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txBody>
                      <a:tcPr/>
                    </a:tc>
                    <a:tc>
                      <a:txBody>
                        <a:bodyPr/>
                        <a:lstStyle/>
                        <a:p>
                          <a:r>
                            <a:rPr lang="en-US" dirty="0"/>
                            <a:t>Invaded to Invaded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dirty="0"/>
                        </a:p>
                      </a:txBody>
                      <a:tcPr/>
                    </a:tc>
                    <a:extLst>
                      <a:ext uri="{0D108BD9-81ED-4DB2-BD59-A6C34878D82A}">
                        <a16:rowId xmlns:a16="http://schemas.microsoft.com/office/drawing/2014/main" val="3024970650"/>
                      </a:ext>
                    </a:extLst>
                  </a:tr>
                </a:tbl>
              </a:graphicData>
            </a:graphic>
          </p:graphicFrame>
        </mc:Choice>
        <mc:Fallback xmlns="">
          <p:graphicFrame>
            <p:nvGraphicFramePr>
              <p:cNvPr id="106" name="Table 106">
                <a:extLst>
                  <a:ext uri="{FF2B5EF4-FFF2-40B4-BE49-F238E27FC236}">
                    <a16:creationId xmlns:a16="http://schemas.microsoft.com/office/drawing/2014/main" id="{DC76B88A-5A25-AC56-CEE5-90856ED7D60C}"/>
                  </a:ext>
                </a:extLst>
              </p:cNvPr>
              <p:cNvGraphicFramePr>
                <a:graphicFrameLocks noGrp="1"/>
              </p:cNvGraphicFramePr>
              <p:nvPr>
                <p:extLst>
                  <p:ext uri="{D42A27DB-BD31-4B8C-83A1-F6EECF244321}">
                    <p14:modId xmlns:p14="http://schemas.microsoft.com/office/powerpoint/2010/main" val="1887958432"/>
                  </p:ext>
                </p:extLst>
              </p:nvPr>
            </p:nvGraphicFramePr>
            <p:xfrm>
              <a:off x="185406" y="242547"/>
              <a:ext cx="6050293" cy="1926495"/>
            </p:xfrm>
            <a:graphic>
              <a:graphicData uri="http://schemas.openxmlformats.org/drawingml/2006/table">
                <a:tbl>
                  <a:tblPr firstRow="1" bandRow="1">
                    <a:tableStyleId>{5C22544A-7EE6-4342-B048-85BDC9FD1C3A}</a:tableStyleId>
                  </a:tblPr>
                  <a:tblGrid>
                    <a:gridCol w="2057332">
                      <a:extLst>
                        <a:ext uri="{9D8B030D-6E8A-4147-A177-3AD203B41FA5}">
                          <a16:colId xmlns:a16="http://schemas.microsoft.com/office/drawing/2014/main" val="3664366991"/>
                        </a:ext>
                      </a:extLst>
                    </a:gridCol>
                    <a:gridCol w="2233569">
                      <a:extLst>
                        <a:ext uri="{9D8B030D-6E8A-4147-A177-3AD203B41FA5}">
                          <a16:colId xmlns:a16="http://schemas.microsoft.com/office/drawing/2014/main" val="3471682370"/>
                        </a:ext>
                      </a:extLst>
                    </a:gridCol>
                    <a:gridCol w="1759392">
                      <a:extLst>
                        <a:ext uri="{9D8B030D-6E8A-4147-A177-3AD203B41FA5}">
                          <a16:colId xmlns:a16="http://schemas.microsoft.com/office/drawing/2014/main" val="2665972100"/>
                        </a:ext>
                      </a:extLst>
                    </a:gridCol>
                  </a:tblGrid>
                  <a:tr h="365760">
                    <a:tc>
                      <a:txBody>
                        <a:bodyPr/>
                        <a:lstStyle/>
                        <a:p>
                          <a:r>
                            <a:rPr lang="en-US" dirty="0"/>
                            <a:t>Transition</a:t>
                          </a:r>
                        </a:p>
                      </a:txBody>
                      <a:tcPr/>
                    </a:tc>
                    <a:tc>
                      <a:txBody>
                        <a:bodyPr/>
                        <a:lstStyle/>
                        <a:p>
                          <a:r>
                            <a:rPr lang="en-US" dirty="0"/>
                            <a:t>State (t-1) to State (t)</a:t>
                          </a:r>
                        </a:p>
                      </a:txBody>
                      <a:tcPr/>
                    </a:tc>
                    <a:tc>
                      <a:txBody>
                        <a:bodyPr/>
                        <a:lstStyle/>
                        <a:p>
                          <a:r>
                            <a:rPr lang="en-US" dirty="0"/>
                            <a:t>Process</a:t>
                          </a:r>
                        </a:p>
                      </a:txBody>
                      <a:tcPr/>
                    </a:tc>
                    <a:extLst>
                      <a:ext uri="{0D108BD9-81ED-4DB2-BD59-A6C34878D82A}">
                        <a16:rowId xmlns:a16="http://schemas.microsoft.com/office/drawing/2014/main" val="1411419716"/>
                      </a:ext>
                    </a:extLst>
                  </a:tr>
                  <a:tr h="423051">
                    <a:tc>
                      <a:txBody>
                        <a:bodyPr/>
                        <a:lstStyle/>
                        <a:p>
                          <a:endParaRPr lang="en-US"/>
                        </a:p>
                      </a:txBody>
                      <a:tcPr>
                        <a:blipFill>
                          <a:blip r:embed="rId4"/>
                          <a:stretch>
                            <a:fillRect l="-296" t="-92857" r="-195266" b="-282857"/>
                          </a:stretch>
                        </a:blipFill>
                      </a:tcPr>
                    </a:tc>
                    <a:tc>
                      <a:txBody>
                        <a:bodyPr/>
                        <a:lstStyle/>
                        <a:p>
                          <a:r>
                            <a:rPr lang="en-US" dirty="0"/>
                            <a:t>Empty to Empty</a:t>
                          </a:r>
                        </a:p>
                      </a:txBody>
                      <a:tcPr/>
                    </a:tc>
                    <a:tc>
                      <a:txBody>
                        <a:bodyPr/>
                        <a:lstStyle/>
                        <a:p>
                          <a:endParaRPr lang="en-US"/>
                        </a:p>
                      </a:txBody>
                      <a:tcPr>
                        <a:blipFill>
                          <a:blip r:embed="rId4"/>
                          <a:stretch>
                            <a:fillRect l="-243945" t="-92857" r="-1730" b="-282857"/>
                          </a:stretch>
                        </a:blipFill>
                      </a:tcPr>
                    </a:tc>
                    <a:extLst>
                      <a:ext uri="{0D108BD9-81ED-4DB2-BD59-A6C34878D82A}">
                        <a16:rowId xmlns:a16="http://schemas.microsoft.com/office/drawing/2014/main" val="912865577"/>
                      </a:ext>
                    </a:extLst>
                  </a:tr>
                  <a:tr h="372140">
                    <a:tc>
                      <a:txBody>
                        <a:bodyPr/>
                        <a:lstStyle/>
                        <a:p>
                          <a:endParaRPr lang="en-US"/>
                        </a:p>
                      </a:txBody>
                      <a:tcPr>
                        <a:blipFill>
                          <a:blip r:embed="rId4"/>
                          <a:stretch>
                            <a:fillRect l="-296" t="-221311" r="-195266" b="-224590"/>
                          </a:stretch>
                        </a:blipFill>
                      </a:tcPr>
                    </a:tc>
                    <a:tc>
                      <a:txBody>
                        <a:bodyPr/>
                        <a:lstStyle/>
                        <a:p>
                          <a:r>
                            <a:rPr lang="en-US" dirty="0"/>
                            <a:t>Empty to Invaded</a:t>
                          </a:r>
                        </a:p>
                      </a:txBody>
                      <a:tcPr/>
                    </a:tc>
                    <a:tc>
                      <a:txBody>
                        <a:bodyPr/>
                        <a:lstStyle/>
                        <a:p>
                          <a:endParaRPr lang="en-US"/>
                        </a:p>
                      </a:txBody>
                      <a:tcPr>
                        <a:blipFill>
                          <a:blip r:embed="rId4"/>
                          <a:stretch>
                            <a:fillRect l="-243945" t="-221311" r="-1730" b="-224590"/>
                          </a:stretch>
                        </a:blipFill>
                      </a:tcPr>
                    </a:tc>
                    <a:extLst>
                      <a:ext uri="{0D108BD9-81ED-4DB2-BD59-A6C34878D82A}">
                        <a16:rowId xmlns:a16="http://schemas.microsoft.com/office/drawing/2014/main" val="111485118"/>
                      </a:ext>
                    </a:extLst>
                  </a:tr>
                  <a:tr h="372139">
                    <a:tc>
                      <a:txBody>
                        <a:bodyPr/>
                        <a:lstStyle/>
                        <a:p>
                          <a:endParaRPr lang="en-US"/>
                        </a:p>
                      </a:txBody>
                      <a:tcPr>
                        <a:blipFill>
                          <a:blip r:embed="rId4"/>
                          <a:stretch>
                            <a:fillRect l="-296" t="-321311" r="-195266" b="-124590"/>
                          </a:stretch>
                        </a:blipFill>
                      </a:tcPr>
                    </a:tc>
                    <a:tc>
                      <a:txBody>
                        <a:bodyPr/>
                        <a:lstStyle/>
                        <a:p>
                          <a:r>
                            <a:rPr lang="en-US" dirty="0"/>
                            <a:t>Invaded to Empty</a:t>
                          </a:r>
                        </a:p>
                      </a:txBody>
                      <a:tcPr/>
                    </a:tc>
                    <a:tc>
                      <a:txBody>
                        <a:bodyPr/>
                        <a:lstStyle/>
                        <a:p>
                          <a:endParaRPr lang="en-US"/>
                        </a:p>
                      </a:txBody>
                      <a:tcPr>
                        <a:blipFill>
                          <a:blip r:embed="rId4"/>
                          <a:stretch>
                            <a:fillRect l="-243945" t="-321311" r="-1730" b="-124590"/>
                          </a:stretch>
                        </a:blipFill>
                      </a:tcPr>
                    </a:tc>
                    <a:extLst>
                      <a:ext uri="{0D108BD9-81ED-4DB2-BD59-A6C34878D82A}">
                        <a16:rowId xmlns:a16="http://schemas.microsoft.com/office/drawing/2014/main" val="3719766653"/>
                      </a:ext>
                    </a:extLst>
                  </a:tr>
                  <a:tr h="393405">
                    <a:tc>
                      <a:txBody>
                        <a:bodyPr/>
                        <a:lstStyle/>
                        <a:p>
                          <a:endParaRPr lang="en-US"/>
                        </a:p>
                      </a:txBody>
                      <a:tcPr>
                        <a:blipFill>
                          <a:blip r:embed="rId4"/>
                          <a:stretch>
                            <a:fillRect l="-296" t="-395385" r="-195266" b="-16923"/>
                          </a:stretch>
                        </a:blipFill>
                      </a:tcPr>
                    </a:tc>
                    <a:tc>
                      <a:txBody>
                        <a:bodyPr/>
                        <a:lstStyle/>
                        <a:p>
                          <a:r>
                            <a:rPr lang="en-US" dirty="0"/>
                            <a:t>Invaded to Invaded</a:t>
                          </a:r>
                        </a:p>
                      </a:txBody>
                      <a:tcPr/>
                    </a:tc>
                    <a:tc>
                      <a:txBody>
                        <a:bodyPr/>
                        <a:lstStyle/>
                        <a:p>
                          <a:endParaRPr lang="en-US"/>
                        </a:p>
                      </a:txBody>
                      <a:tcPr>
                        <a:blipFill>
                          <a:blip r:embed="rId4"/>
                          <a:stretch>
                            <a:fillRect l="-243945" t="-395385" r="-1730" b="-16923"/>
                          </a:stretch>
                        </a:blipFill>
                      </a:tcPr>
                    </a:tc>
                    <a:extLst>
                      <a:ext uri="{0D108BD9-81ED-4DB2-BD59-A6C34878D82A}">
                        <a16:rowId xmlns:a16="http://schemas.microsoft.com/office/drawing/2014/main" val="3024970650"/>
                      </a:ext>
                    </a:extLst>
                  </a:tr>
                </a:tbl>
              </a:graphicData>
            </a:graphic>
          </p:graphicFrame>
        </mc:Fallback>
      </mc:AlternateContent>
      <p:cxnSp>
        <p:nvCxnSpPr>
          <p:cNvPr id="114" name="Connector: Curved 113">
            <a:extLst>
              <a:ext uri="{FF2B5EF4-FFF2-40B4-BE49-F238E27FC236}">
                <a16:creationId xmlns:a16="http://schemas.microsoft.com/office/drawing/2014/main" id="{8B763CA6-5288-D471-E56D-8473D65E6ADC}"/>
              </a:ext>
            </a:extLst>
          </p:cNvPr>
          <p:cNvCxnSpPr>
            <a:cxnSpLocks/>
          </p:cNvCxnSpPr>
          <p:nvPr/>
        </p:nvCxnSpPr>
        <p:spPr>
          <a:xfrm rot="10800000" flipH="1">
            <a:off x="4422236" y="5349050"/>
            <a:ext cx="204695" cy="404860"/>
          </a:xfrm>
          <a:prstGeom prst="curvedConnector4">
            <a:avLst>
              <a:gd name="adj1" fmla="val -111678"/>
              <a:gd name="adj2" fmla="val 14536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7" name="Connector: Curved 116">
            <a:extLst>
              <a:ext uri="{FF2B5EF4-FFF2-40B4-BE49-F238E27FC236}">
                <a16:creationId xmlns:a16="http://schemas.microsoft.com/office/drawing/2014/main" id="{DD8A940D-ACAD-32D2-0D9B-F93BBBB27433}"/>
              </a:ext>
            </a:extLst>
          </p:cNvPr>
          <p:cNvCxnSpPr>
            <a:cxnSpLocks/>
            <a:stCxn id="8" idx="6"/>
            <a:endCxn id="8" idx="7"/>
          </p:cNvCxnSpPr>
          <p:nvPr/>
        </p:nvCxnSpPr>
        <p:spPr>
          <a:xfrm flipH="1" flipV="1">
            <a:off x="7261000" y="5349050"/>
            <a:ext cx="204695" cy="404860"/>
          </a:xfrm>
          <a:prstGeom prst="curvedConnector4">
            <a:avLst>
              <a:gd name="adj1" fmla="val -111678"/>
              <a:gd name="adj2" fmla="val 13748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D26AB53A-CCC8-4CEB-51FA-3C3067C4793C}"/>
              </a:ext>
            </a:extLst>
          </p:cNvPr>
          <p:cNvSpPr/>
          <p:nvPr/>
        </p:nvSpPr>
        <p:spPr>
          <a:xfrm>
            <a:off x="3939708" y="3598685"/>
            <a:ext cx="1530562" cy="982156"/>
          </a:xfrm>
          <a:prstGeom prst="ellipse">
            <a:avLst/>
          </a:prstGeom>
          <a:solidFill>
            <a:schemeClr val="bg1"/>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 Observed</a:t>
            </a:r>
          </a:p>
        </p:txBody>
      </p:sp>
      <p:sp>
        <p:nvSpPr>
          <p:cNvPr id="124" name="Oval 123">
            <a:extLst>
              <a:ext uri="{FF2B5EF4-FFF2-40B4-BE49-F238E27FC236}">
                <a16:creationId xmlns:a16="http://schemas.microsoft.com/office/drawing/2014/main" id="{6819A1C2-B5C1-FF73-443F-FECF1C82BDEC}"/>
              </a:ext>
            </a:extLst>
          </p:cNvPr>
          <p:cNvSpPr/>
          <p:nvPr/>
        </p:nvSpPr>
        <p:spPr>
          <a:xfrm>
            <a:off x="6012489" y="3598685"/>
            <a:ext cx="1530563" cy="970514"/>
          </a:xfrm>
          <a:prstGeom prst="ellipse">
            <a:avLst/>
          </a:prstGeom>
          <a:solidFill>
            <a:schemeClr val="bg1"/>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Observed</a:t>
            </a:r>
          </a:p>
        </p:txBody>
      </p:sp>
      <p:cxnSp>
        <p:nvCxnSpPr>
          <p:cNvPr id="125" name="Straight Arrow Connector 124">
            <a:extLst>
              <a:ext uri="{FF2B5EF4-FFF2-40B4-BE49-F238E27FC236}">
                <a16:creationId xmlns:a16="http://schemas.microsoft.com/office/drawing/2014/main" id="{2049D151-0BDF-E684-26EB-CDCA13E6C581}"/>
              </a:ext>
            </a:extLst>
          </p:cNvPr>
          <p:cNvCxnSpPr>
            <a:cxnSpLocks/>
            <a:stCxn id="7" idx="0"/>
            <a:endCxn id="123" idx="4"/>
          </p:cNvCxnSpPr>
          <p:nvPr/>
        </p:nvCxnSpPr>
        <p:spPr>
          <a:xfrm flipH="1" flipV="1">
            <a:off x="4704989" y="4580841"/>
            <a:ext cx="408590" cy="60051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4A928C7-6385-6002-E834-431F88EDE4AD}"/>
              </a:ext>
            </a:extLst>
          </p:cNvPr>
          <p:cNvCxnSpPr>
            <a:cxnSpLocks/>
            <a:stCxn id="8" idx="0"/>
          </p:cNvCxnSpPr>
          <p:nvPr/>
        </p:nvCxnSpPr>
        <p:spPr>
          <a:xfrm flipH="1" flipV="1">
            <a:off x="4909284" y="4559457"/>
            <a:ext cx="1857537" cy="62189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05CE988-A223-2BC0-D44E-C3875447A5AC}"/>
              </a:ext>
            </a:extLst>
          </p:cNvPr>
          <p:cNvCxnSpPr>
            <a:cxnSpLocks/>
            <a:stCxn id="8" idx="0"/>
            <a:endCxn id="124" idx="4"/>
          </p:cNvCxnSpPr>
          <p:nvPr/>
        </p:nvCxnSpPr>
        <p:spPr>
          <a:xfrm flipV="1">
            <a:off x="6766821" y="4569199"/>
            <a:ext cx="10950" cy="61215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52" name="Table 106">
                <a:extLst>
                  <a:ext uri="{FF2B5EF4-FFF2-40B4-BE49-F238E27FC236}">
                    <a16:creationId xmlns:a16="http://schemas.microsoft.com/office/drawing/2014/main" id="{52D2086D-F953-23AB-21BD-2C9BBF5D5BD8}"/>
                  </a:ext>
                </a:extLst>
              </p:cNvPr>
              <p:cNvGraphicFramePr>
                <a:graphicFrameLocks noGrp="1"/>
              </p:cNvGraphicFramePr>
              <p:nvPr>
                <p:extLst>
                  <p:ext uri="{D42A27DB-BD31-4B8C-83A1-F6EECF244321}">
                    <p14:modId xmlns:p14="http://schemas.microsoft.com/office/powerpoint/2010/main" val="2952099812"/>
                  </p:ext>
                </p:extLst>
              </p:nvPr>
            </p:nvGraphicFramePr>
            <p:xfrm>
              <a:off x="6459564" y="242547"/>
              <a:ext cx="5492601" cy="1866953"/>
            </p:xfrm>
            <a:graphic>
              <a:graphicData uri="http://schemas.openxmlformats.org/drawingml/2006/table">
                <a:tbl>
                  <a:tblPr firstRow="1" bandRow="1">
                    <a:tableStyleId>{5C22544A-7EE6-4342-B048-85BDC9FD1C3A}</a:tableStyleId>
                  </a:tblPr>
                  <a:tblGrid>
                    <a:gridCol w="1572581">
                      <a:extLst>
                        <a:ext uri="{9D8B030D-6E8A-4147-A177-3AD203B41FA5}">
                          <a16:colId xmlns:a16="http://schemas.microsoft.com/office/drawing/2014/main" val="3664366991"/>
                        </a:ext>
                      </a:extLst>
                    </a:gridCol>
                    <a:gridCol w="2977116">
                      <a:extLst>
                        <a:ext uri="{9D8B030D-6E8A-4147-A177-3AD203B41FA5}">
                          <a16:colId xmlns:a16="http://schemas.microsoft.com/office/drawing/2014/main" val="3471682370"/>
                        </a:ext>
                      </a:extLst>
                    </a:gridCol>
                    <a:gridCol w="942904">
                      <a:extLst>
                        <a:ext uri="{9D8B030D-6E8A-4147-A177-3AD203B41FA5}">
                          <a16:colId xmlns:a16="http://schemas.microsoft.com/office/drawing/2014/main" val="2665972100"/>
                        </a:ext>
                      </a:extLst>
                    </a:gridCol>
                  </a:tblGrid>
                  <a:tr h="253707">
                    <a:tc>
                      <a:txBody>
                        <a:bodyPr/>
                        <a:lstStyle/>
                        <a:p>
                          <a:r>
                            <a:rPr lang="en-US" dirty="0"/>
                            <a:t>Transition</a:t>
                          </a:r>
                        </a:p>
                      </a:txBody>
                      <a:tcPr/>
                    </a:tc>
                    <a:tc>
                      <a:txBody>
                        <a:bodyPr/>
                        <a:lstStyle/>
                        <a:p>
                          <a:r>
                            <a:rPr lang="en-US" dirty="0"/>
                            <a:t>State (t) to Observation (t)</a:t>
                          </a:r>
                        </a:p>
                      </a:txBody>
                      <a:tcPr/>
                    </a:tc>
                    <a:tc>
                      <a:txBody>
                        <a:bodyPr/>
                        <a:lstStyle/>
                        <a:p>
                          <a:r>
                            <a:rPr lang="en-US" dirty="0"/>
                            <a:t>Process</a:t>
                          </a:r>
                        </a:p>
                      </a:txBody>
                      <a:tcPr/>
                    </a:tc>
                    <a:extLst>
                      <a:ext uri="{0D108BD9-81ED-4DB2-BD59-A6C34878D82A}">
                        <a16:rowId xmlns:a16="http://schemas.microsoft.com/office/drawing/2014/main" val="1411419716"/>
                      </a:ext>
                    </a:extLst>
                  </a:tr>
                  <a:tr h="4017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r>
                                      <a:rPr lang="en-US" b="0" i="1" smtClean="0">
                                        <a:latin typeface="Cambria Math" panose="02040503050406030204" pitchFamily="18" charset="0"/>
                                      </a:rPr>
                                      <m:t> </m:t>
                                    </m:r>
                                  </m:sub>
                                </m:sSub>
                                <m:r>
                                  <a:rPr lang="en-US" b="0" i="1" smtClean="0">
                                    <a:latin typeface="Cambria Math" panose="02040503050406030204" pitchFamily="18" charset="0"/>
                                  </a:rPr>
                                  <m:t>)</m:t>
                                </m:r>
                              </m:oMath>
                            </m:oMathPara>
                          </a14:m>
                          <a:endParaRPr lang="en-US" dirty="0"/>
                        </a:p>
                      </a:txBody>
                      <a:tcPr/>
                    </a:tc>
                    <a:tc>
                      <a:txBody>
                        <a:bodyPr/>
                        <a:lstStyle/>
                        <a:p>
                          <a:r>
                            <a:rPr lang="en-US" dirty="0"/>
                            <a:t>Not observed given empty</a:t>
                          </a:r>
                        </a:p>
                      </a:txBody>
                      <a:tcPr/>
                    </a:tc>
                    <a:tc>
                      <a:txBody>
                        <a:bodyPr/>
                        <a:lstStyle/>
                        <a:p>
                          <a:pPr algn="ctr"/>
                          <a:r>
                            <a:rPr lang="en-US" dirty="0"/>
                            <a:t>1</a:t>
                          </a:r>
                        </a:p>
                      </a:txBody>
                      <a:tcPr/>
                    </a:tc>
                    <a:extLst>
                      <a:ext uri="{0D108BD9-81ED-4DB2-BD59-A6C34878D82A}">
                        <a16:rowId xmlns:a16="http://schemas.microsoft.com/office/drawing/2014/main" val="912865577"/>
                      </a:ext>
                    </a:extLst>
                  </a:tr>
                  <a:tr h="3402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oMath>
                            </m:oMathPara>
                          </a14:m>
                          <a:endParaRPr lang="en-US" dirty="0"/>
                        </a:p>
                      </a:txBody>
                      <a:tcPr/>
                    </a:tc>
                    <a:tc>
                      <a:txBody>
                        <a:bodyPr/>
                        <a:lstStyle/>
                        <a:p>
                          <a:r>
                            <a:rPr lang="en-US" dirty="0"/>
                            <a:t>Observed given empty</a:t>
                          </a:r>
                        </a:p>
                      </a:txBody>
                      <a:tcPr/>
                    </a:tc>
                    <a:tc>
                      <a:txBody>
                        <a:bodyPr/>
                        <a:lstStyle/>
                        <a:p>
                          <a:pPr algn="ctr"/>
                          <a:r>
                            <a:rPr lang="en-US" dirty="0"/>
                            <a:t>0</a:t>
                          </a:r>
                        </a:p>
                      </a:txBody>
                      <a:tcPr/>
                    </a:tc>
                    <a:extLst>
                      <a:ext uri="{0D108BD9-81ED-4DB2-BD59-A6C34878D82A}">
                        <a16:rowId xmlns:a16="http://schemas.microsoft.com/office/drawing/2014/main" val="111485118"/>
                      </a:ext>
                    </a:extLst>
                  </a:tr>
                  <a:tr h="3678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r>
                                      <a:rPr lang="en-US" b="0" i="1" smtClean="0">
                                        <a:latin typeface="Cambria Math" panose="02040503050406030204" pitchFamily="18" charset="0"/>
                                      </a:rPr>
                                      <m:t> </m:t>
                                    </m:r>
                                  </m:sub>
                                </m:sSub>
                                <m:r>
                                  <a:rPr lang="en-US" b="0" i="1" smtClean="0">
                                    <a:latin typeface="Cambria Math" panose="02040503050406030204" pitchFamily="18" charset="0"/>
                                  </a:rPr>
                                  <m:t>)</m:t>
                                </m:r>
                              </m:oMath>
                            </m:oMathPara>
                          </a14:m>
                          <a:endParaRPr lang="en-US" dirty="0"/>
                        </a:p>
                      </a:txBody>
                      <a:tcPr/>
                    </a:tc>
                    <a:tc>
                      <a:txBody>
                        <a:bodyPr/>
                        <a:lstStyle/>
                        <a:p>
                          <a:r>
                            <a:rPr lang="en-US" dirty="0"/>
                            <a:t>Not observed given invaded</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oMath>
                            </m:oMathPara>
                          </a14:m>
                          <a:endParaRPr lang="en-US" dirty="0"/>
                        </a:p>
                      </a:txBody>
                      <a:tcPr/>
                    </a:tc>
                    <a:extLst>
                      <a:ext uri="{0D108BD9-81ED-4DB2-BD59-A6C34878D82A}">
                        <a16:rowId xmlns:a16="http://schemas.microsoft.com/office/drawing/2014/main" val="3719766653"/>
                      </a:ext>
                    </a:extLst>
                  </a:tr>
                  <a:tr h="3614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𝑖𝑡</m:t>
                                    </m:r>
                                  </m:sub>
                                </m:sSub>
                                <m:r>
                                  <a:rPr lang="en-US" b="0" i="1" smtClean="0">
                                    <a:latin typeface="Cambria Math" panose="02040503050406030204" pitchFamily="18" charset="0"/>
                                  </a:rPr>
                                  <m:t>)</m:t>
                                </m:r>
                              </m:oMath>
                            </m:oMathPara>
                          </a14:m>
                          <a:endParaRPr lang="en-US" dirty="0"/>
                        </a:p>
                      </a:txBody>
                      <a:tcPr/>
                    </a:tc>
                    <a:tc>
                      <a:txBody>
                        <a:bodyPr/>
                        <a:lstStyle/>
                        <a:p>
                          <a:r>
                            <a:rPr lang="en-US" dirty="0"/>
                            <a:t>Observed given invaded</a:t>
                          </a:r>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a:txBody>
                      <a:tcPr/>
                    </a:tc>
                    <a:extLst>
                      <a:ext uri="{0D108BD9-81ED-4DB2-BD59-A6C34878D82A}">
                        <a16:rowId xmlns:a16="http://schemas.microsoft.com/office/drawing/2014/main" val="3024970650"/>
                      </a:ext>
                    </a:extLst>
                  </a:tr>
                </a:tbl>
              </a:graphicData>
            </a:graphic>
          </p:graphicFrame>
        </mc:Choice>
        <mc:Fallback xmlns="">
          <p:graphicFrame>
            <p:nvGraphicFramePr>
              <p:cNvPr id="152" name="Table 106">
                <a:extLst>
                  <a:ext uri="{FF2B5EF4-FFF2-40B4-BE49-F238E27FC236}">
                    <a16:creationId xmlns:a16="http://schemas.microsoft.com/office/drawing/2014/main" id="{52D2086D-F953-23AB-21BD-2C9BBF5D5BD8}"/>
                  </a:ext>
                </a:extLst>
              </p:cNvPr>
              <p:cNvGraphicFramePr>
                <a:graphicFrameLocks noGrp="1"/>
              </p:cNvGraphicFramePr>
              <p:nvPr>
                <p:extLst>
                  <p:ext uri="{D42A27DB-BD31-4B8C-83A1-F6EECF244321}">
                    <p14:modId xmlns:p14="http://schemas.microsoft.com/office/powerpoint/2010/main" val="2952099812"/>
                  </p:ext>
                </p:extLst>
              </p:nvPr>
            </p:nvGraphicFramePr>
            <p:xfrm>
              <a:off x="6459564" y="242547"/>
              <a:ext cx="5492601" cy="1866953"/>
            </p:xfrm>
            <a:graphic>
              <a:graphicData uri="http://schemas.openxmlformats.org/drawingml/2006/table">
                <a:tbl>
                  <a:tblPr firstRow="1" bandRow="1">
                    <a:tableStyleId>{5C22544A-7EE6-4342-B048-85BDC9FD1C3A}</a:tableStyleId>
                  </a:tblPr>
                  <a:tblGrid>
                    <a:gridCol w="1572581">
                      <a:extLst>
                        <a:ext uri="{9D8B030D-6E8A-4147-A177-3AD203B41FA5}">
                          <a16:colId xmlns:a16="http://schemas.microsoft.com/office/drawing/2014/main" val="3664366991"/>
                        </a:ext>
                      </a:extLst>
                    </a:gridCol>
                    <a:gridCol w="2977116">
                      <a:extLst>
                        <a:ext uri="{9D8B030D-6E8A-4147-A177-3AD203B41FA5}">
                          <a16:colId xmlns:a16="http://schemas.microsoft.com/office/drawing/2014/main" val="3471682370"/>
                        </a:ext>
                      </a:extLst>
                    </a:gridCol>
                    <a:gridCol w="942904">
                      <a:extLst>
                        <a:ext uri="{9D8B030D-6E8A-4147-A177-3AD203B41FA5}">
                          <a16:colId xmlns:a16="http://schemas.microsoft.com/office/drawing/2014/main" val="2665972100"/>
                        </a:ext>
                      </a:extLst>
                    </a:gridCol>
                  </a:tblGrid>
                  <a:tr h="365760">
                    <a:tc>
                      <a:txBody>
                        <a:bodyPr/>
                        <a:lstStyle/>
                        <a:p>
                          <a:r>
                            <a:rPr lang="en-US" dirty="0"/>
                            <a:t>Transition</a:t>
                          </a:r>
                        </a:p>
                      </a:txBody>
                      <a:tcPr/>
                    </a:tc>
                    <a:tc>
                      <a:txBody>
                        <a:bodyPr/>
                        <a:lstStyle/>
                        <a:p>
                          <a:r>
                            <a:rPr lang="en-US" dirty="0"/>
                            <a:t>State (t) to Observation (t)</a:t>
                          </a:r>
                        </a:p>
                      </a:txBody>
                      <a:tcPr/>
                    </a:tc>
                    <a:tc>
                      <a:txBody>
                        <a:bodyPr/>
                        <a:lstStyle/>
                        <a:p>
                          <a:r>
                            <a:rPr lang="en-US" dirty="0"/>
                            <a:t>Process</a:t>
                          </a:r>
                        </a:p>
                      </a:txBody>
                      <a:tcPr/>
                    </a:tc>
                    <a:extLst>
                      <a:ext uri="{0D108BD9-81ED-4DB2-BD59-A6C34878D82A}">
                        <a16:rowId xmlns:a16="http://schemas.microsoft.com/office/drawing/2014/main" val="1411419716"/>
                      </a:ext>
                    </a:extLst>
                  </a:tr>
                  <a:tr h="401786">
                    <a:tc>
                      <a:txBody>
                        <a:bodyPr/>
                        <a:lstStyle/>
                        <a:p>
                          <a:endParaRPr lang="en-US"/>
                        </a:p>
                      </a:txBody>
                      <a:tcPr>
                        <a:blipFill>
                          <a:blip r:embed="rId5"/>
                          <a:stretch>
                            <a:fillRect l="-388" t="-97015" r="-251163" b="-292537"/>
                          </a:stretch>
                        </a:blipFill>
                      </a:tcPr>
                    </a:tc>
                    <a:tc>
                      <a:txBody>
                        <a:bodyPr/>
                        <a:lstStyle/>
                        <a:p>
                          <a:r>
                            <a:rPr lang="en-US" dirty="0"/>
                            <a:t>Not observed given empty</a:t>
                          </a:r>
                        </a:p>
                      </a:txBody>
                      <a:tcPr/>
                    </a:tc>
                    <a:tc>
                      <a:txBody>
                        <a:bodyPr/>
                        <a:lstStyle/>
                        <a:p>
                          <a:pPr algn="ctr"/>
                          <a:r>
                            <a:rPr lang="en-US" dirty="0"/>
                            <a:t>1</a:t>
                          </a:r>
                        </a:p>
                      </a:txBody>
                      <a:tcPr/>
                    </a:tc>
                    <a:extLst>
                      <a:ext uri="{0D108BD9-81ED-4DB2-BD59-A6C34878D82A}">
                        <a16:rowId xmlns:a16="http://schemas.microsoft.com/office/drawing/2014/main" val="912865577"/>
                      </a:ext>
                    </a:extLst>
                  </a:tr>
                  <a:tr h="365760">
                    <a:tc>
                      <a:txBody>
                        <a:bodyPr/>
                        <a:lstStyle/>
                        <a:p>
                          <a:endParaRPr lang="en-US"/>
                        </a:p>
                      </a:txBody>
                      <a:tcPr>
                        <a:blipFill>
                          <a:blip r:embed="rId5"/>
                          <a:stretch>
                            <a:fillRect l="-388" t="-220000" r="-251163" b="-226667"/>
                          </a:stretch>
                        </a:blipFill>
                      </a:tcPr>
                    </a:tc>
                    <a:tc>
                      <a:txBody>
                        <a:bodyPr/>
                        <a:lstStyle/>
                        <a:p>
                          <a:r>
                            <a:rPr lang="en-US" dirty="0"/>
                            <a:t>Observed given empty</a:t>
                          </a:r>
                        </a:p>
                      </a:txBody>
                      <a:tcPr/>
                    </a:tc>
                    <a:tc>
                      <a:txBody>
                        <a:bodyPr/>
                        <a:lstStyle/>
                        <a:p>
                          <a:pPr algn="ctr"/>
                          <a:r>
                            <a:rPr lang="en-US" dirty="0"/>
                            <a:t>0</a:t>
                          </a:r>
                        </a:p>
                      </a:txBody>
                      <a:tcPr/>
                    </a:tc>
                    <a:extLst>
                      <a:ext uri="{0D108BD9-81ED-4DB2-BD59-A6C34878D82A}">
                        <a16:rowId xmlns:a16="http://schemas.microsoft.com/office/drawing/2014/main" val="111485118"/>
                      </a:ext>
                    </a:extLst>
                  </a:tr>
                  <a:tr h="367887">
                    <a:tc>
                      <a:txBody>
                        <a:bodyPr/>
                        <a:lstStyle/>
                        <a:p>
                          <a:endParaRPr lang="en-US"/>
                        </a:p>
                      </a:txBody>
                      <a:tcPr>
                        <a:blipFill>
                          <a:blip r:embed="rId5"/>
                          <a:stretch>
                            <a:fillRect l="-388" t="-314754" r="-251163" b="-122951"/>
                          </a:stretch>
                        </a:blipFill>
                      </a:tcPr>
                    </a:tc>
                    <a:tc>
                      <a:txBody>
                        <a:bodyPr/>
                        <a:lstStyle/>
                        <a:p>
                          <a:r>
                            <a:rPr lang="en-US" dirty="0"/>
                            <a:t>Not observed given invaded</a:t>
                          </a:r>
                        </a:p>
                      </a:txBody>
                      <a:tcPr/>
                    </a:tc>
                    <a:tc>
                      <a:txBody>
                        <a:bodyPr/>
                        <a:lstStyle/>
                        <a:p>
                          <a:endParaRPr lang="en-US"/>
                        </a:p>
                      </a:txBody>
                      <a:tcPr>
                        <a:blipFill>
                          <a:blip r:embed="rId5"/>
                          <a:stretch>
                            <a:fillRect l="-482581" t="-314754" r="-2581" b="-122951"/>
                          </a:stretch>
                        </a:blipFill>
                      </a:tcPr>
                    </a:tc>
                    <a:extLst>
                      <a:ext uri="{0D108BD9-81ED-4DB2-BD59-A6C34878D82A}">
                        <a16:rowId xmlns:a16="http://schemas.microsoft.com/office/drawing/2014/main" val="3719766653"/>
                      </a:ext>
                    </a:extLst>
                  </a:tr>
                  <a:tr h="365760">
                    <a:tc>
                      <a:txBody>
                        <a:bodyPr/>
                        <a:lstStyle/>
                        <a:p>
                          <a:endParaRPr lang="en-US"/>
                        </a:p>
                      </a:txBody>
                      <a:tcPr>
                        <a:blipFill>
                          <a:blip r:embed="rId5"/>
                          <a:stretch>
                            <a:fillRect l="-388" t="-421667" r="-251163" b="-25000"/>
                          </a:stretch>
                        </a:blipFill>
                      </a:tcPr>
                    </a:tc>
                    <a:tc>
                      <a:txBody>
                        <a:bodyPr/>
                        <a:lstStyle/>
                        <a:p>
                          <a:r>
                            <a:rPr lang="en-US" dirty="0"/>
                            <a:t>Observed given invaded</a:t>
                          </a:r>
                        </a:p>
                      </a:txBody>
                      <a:tcPr/>
                    </a:tc>
                    <a:tc>
                      <a:txBody>
                        <a:bodyPr/>
                        <a:lstStyle/>
                        <a:p>
                          <a:endParaRPr lang="en-US"/>
                        </a:p>
                      </a:txBody>
                      <a:tcPr>
                        <a:blipFill>
                          <a:blip r:embed="rId5"/>
                          <a:stretch>
                            <a:fillRect l="-482581" t="-421667" r="-2581" b="-25000"/>
                          </a:stretch>
                        </a:blipFill>
                      </a:tcPr>
                    </a:tc>
                    <a:extLst>
                      <a:ext uri="{0D108BD9-81ED-4DB2-BD59-A6C34878D82A}">
                        <a16:rowId xmlns:a16="http://schemas.microsoft.com/office/drawing/2014/main" val="3024970650"/>
                      </a:ext>
                    </a:extLst>
                  </a:tr>
                </a:tbl>
              </a:graphicData>
            </a:graphic>
          </p:graphicFrame>
        </mc:Fallback>
      </mc:AlternateContent>
      <p:sp>
        <p:nvSpPr>
          <p:cNvPr id="3" name="TextBox 2">
            <a:extLst>
              <a:ext uri="{FF2B5EF4-FFF2-40B4-BE49-F238E27FC236}">
                <a16:creationId xmlns:a16="http://schemas.microsoft.com/office/drawing/2014/main" id="{C053AE27-FF84-8AA5-B2A5-0B037C1344CC}"/>
              </a:ext>
            </a:extLst>
          </p:cNvPr>
          <p:cNvSpPr txBox="1"/>
          <p:nvPr/>
        </p:nvSpPr>
        <p:spPr>
          <a:xfrm>
            <a:off x="6732566" y="2125840"/>
            <a:ext cx="2874708" cy="1200329"/>
          </a:xfrm>
          <a:prstGeom prst="rect">
            <a:avLst/>
          </a:prstGeom>
          <a:noFill/>
        </p:spPr>
        <p:txBody>
          <a:bodyPr wrap="square">
            <a:spAutoFit/>
          </a:bodyPr>
          <a:lstStyle/>
          <a:p>
            <a:r>
              <a:rPr lang="en-US" b="1" dirty="0">
                <a:latin typeface="Cambria Math" panose="02040503050406030204" pitchFamily="18" charset="0"/>
              </a:rPr>
              <a:t>Observation</a:t>
            </a:r>
          </a:p>
          <a:p>
            <a:r>
              <a:rPr lang="en-US" b="0" i="1" dirty="0">
                <a:latin typeface="Cambria Math" panose="02040503050406030204" pitchFamily="18" charset="0"/>
              </a:rPr>
              <a:t>A = Not observed observation</a:t>
            </a:r>
          </a:p>
          <a:p>
            <a:r>
              <a:rPr lang="en-US" i="1" dirty="0">
                <a:latin typeface="Cambria Math" panose="02040503050406030204" pitchFamily="18" charset="0"/>
              </a:rPr>
              <a:t>P = Observed observation</a:t>
            </a:r>
            <a:endParaRPr lang="en-US" b="0" i="1"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DDA94BA-2A59-195E-3918-3447EA9B1651}"/>
                  </a:ext>
                </a:extLst>
              </p:cNvPr>
              <p:cNvSpPr txBox="1"/>
              <p:nvPr/>
            </p:nvSpPr>
            <p:spPr>
              <a:xfrm>
                <a:off x="137927" y="2154202"/>
                <a:ext cx="2052380" cy="923330"/>
              </a:xfrm>
              <a:prstGeom prst="rect">
                <a:avLst/>
              </a:prstGeom>
              <a:noFill/>
            </p:spPr>
            <p:txBody>
              <a:bodyPr wrap="square">
                <a:spAutoFit/>
              </a:bodyPr>
              <a:lstStyle/>
              <a:p>
                <a:r>
                  <a:rPr lang="en-US" b="1" i="1" dirty="0">
                    <a:latin typeface="Cambria Math" panose="02040503050406030204" pitchFamily="18" charset="0"/>
                  </a:rPr>
                  <a:t>STATES</a:t>
                </a: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𝑒𝑚𝑝𝑡𝑦</m:t>
                      </m:r>
                      <m:r>
                        <a:rPr lang="en-US" b="0" i="1" smtClean="0">
                          <a:latin typeface="Cambria Math" panose="02040503050406030204" pitchFamily="18" charset="0"/>
                        </a:rPr>
                        <m:t> </m:t>
                      </m:r>
                      <m:r>
                        <a:rPr lang="en-US" b="0" i="1" smtClean="0">
                          <a:latin typeface="Cambria Math" panose="02040503050406030204" pitchFamily="18" charset="0"/>
                        </a:rPr>
                        <m:t>𝑠𝑡𝑎𝑡𝑒</m:t>
                      </m:r>
                    </m:oMath>
                  </m:oMathPara>
                </a14:m>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𝑖𝑛𝑣𝑎𝑑𝑒𝑑</m:t>
                      </m:r>
                      <m:r>
                        <a:rPr lang="en-US" b="0" i="1" smtClean="0">
                          <a:latin typeface="Cambria Math" panose="02040503050406030204" pitchFamily="18" charset="0"/>
                        </a:rPr>
                        <m:t> </m:t>
                      </m:r>
                      <m:r>
                        <a:rPr lang="en-US" b="0" i="1" smtClean="0">
                          <a:latin typeface="Cambria Math" panose="02040503050406030204" pitchFamily="18" charset="0"/>
                        </a:rPr>
                        <m:t>𝑠𝑡𝑎𝑡𝑒</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FDDA94BA-2A59-195E-3918-3447EA9B1651}"/>
                  </a:ext>
                </a:extLst>
              </p:cNvPr>
              <p:cNvSpPr txBox="1">
                <a:spLocks noRot="1" noChangeAspect="1" noMove="1" noResize="1" noEditPoints="1" noAdjustHandles="1" noChangeArrowheads="1" noChangeShapeType="1" noTextEdit="1"/>
              </p:cNvSpPr>
              <p:nvPr/>
            </p:nvSpPr>
            <p:spPr>
              <a:xfrm>
                <a:off x="137927" y="2154202"/>
                <a:ext cx="2052380" cy="923330"/>
              </a:xfrm>
              <a:prstGeom prst="rect">
                <a:avLst/>
              </a:prstGeom>
              <a:blipFill>
                <a:blip r:embed="rId6"/>
                <a:stretch>
                  <a:fillRect l="-2679" t="-394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C2DE9DE-C9D7-070D-1B3B-2513C079F132}"/>
              </a:ext>
            </a:extLst>
          </p:cNvPr>
          <p:cNvSpPr txBox="1"/>
          <p:nvPr/>
        </p:nvSpPr>
        <p:spPr>
          <a:xfrm>
            <a:off x="9607274" y="2124018"/>
            <a:ext cx="2584725" cy="1200329"/>
          </a:xfrm>
          <a:prstGeom prst="rect">
            <a:avLst/>
          </a:prstGeom>
          <a:noFill/>
        </p:spPr>
        <p:txBody>
          <a:bodyPr wrap="square">
            <a:spAutoFit/>
          </a:bodyPr>
          <a:lstStyle/>
          <a:p>
            <a:r>
              <a:rPr lang="en-US" b="1" i="1" dirty="0">
                <a:latin typeface="Cambria Math" panose="02040503050406030204" pitchFamily="18" charset="0"/>
              </a:rPr>
              <a:t>Parameters</a:t>
            </a:r>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p </a:t>
            </a:r>
            <a:r>
              <a:rPr lang="en-US" dirty="0"/>
              <a:t>= </a:t>
            </a:r>
            <a:r>
              <a:rPr lang="en-US" dirty="0">
                <a:latin typeface="Cambria Math" panose="02040503050406030204" pitchFamily="18" charset="0"/>
                <a:ea typeface="Cambria Math" panose="02040503050406030204" pitchFamily="18" charset="0"/>
              </a:rPr>
              <a:t>detection probability conditional on being present</a:t>
            </a:r>
            <a:endParaRPr lang="en-US" b="0" i="1"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graphicFrame>
            <p:nvGraphicFramePr>
              <p:cNvPr id="10" name="Table 10">
                <a:extLst>
                  <a:ext uri="{FF2B5EF4-FFF2-40B4-BE49-F238E27FC236}">
                    <a16:creationId xmlns:a16="http://schemas.microsoft.com/office/drawing/2014/main" id="{DCAD5AC5-AE2A-34BF-62F8-5472CC2CF40F}"/>
                  </a:ext>
                </a:extLst>
              </p:cNvPr>
              <p:cNvGraphicFramePr>
                <a:graphicFrameLocks noGrp="1"/>
              </p:cNvGraphicFramePr>
              <p:nvPr>
                <p:extLst>
                  <p:ext uri="{D42A27DB-BD31-4B8C-83A1-F6EECF244321}">
                    <p14:modId xmlns:p14="http://schemas.microsoft.com/office/powerpoint/2010/main" val="308195382"/>
                  </p:ext>
                </p:extLst>
              </p:nvPr>
            </p:nvGraphicFramePr>
            <p:xfrm>
              <a:off x="548517" y="4206027"/>
              <a:ext cx="3124845" cy="1913796"/>
            </p:xfrm>
            <a:graphic>
              <a:graphicData uri="http://schemas.openxmlformats.org/drawingml/2006/table">
                <a:tbl>
                  <a:tblPr firstRow="1" bandRow="1">
                    <a:tableStyleId>{5C22544A-7EE6-4342-B048-85BDC9FD1C3A}</a:tableStyleId>
                  </a:tblPr>
                  <a:tblGrid>
                    <a:gridCol w="1041615">
                      <a:extLst>
                        <a:ext uri="{9D8B030D-6E8A-4147-A177-3AD203B41FA5}">
                          <a16:colId xmlns:a16="http://schemas.microsoft.com/office/drawing/2014/main" val="2986208829"/>
                        </a:ext>
                      </a:extLst>
                    </a:gridCol>
                    <a:gridCol w="1041615">
                      <a:extLst>
                        <a:ext uri="{9D8B030D-6E8A-4147-A177-3AD203B41FA5}">
                          <a16:colId xmlns:a16="http://schemas.microsoft.com/office/drawing/2014/main" val="3121264248"/>
                        </a:ext>
                      </a:extLst>
                    </a:gridCol>
                    <a:gridCol w="1041615">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𝛾</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436504"/>
                      </a:ext>
                    </a:extLst>
                  </a:tr>
                </a:tbl>
              </a:graphicData>
            </a:graphic>
          </p:graphicFrame>
        </mc:Choice>
        <mc:Fallback xmlns="">
          <p:graphicFrame>
            <p:nvGraphicFramePr>
              <p:cNvPr id="10" name="Table 10">
                <a:extLst>
                  <a:ext uri="{FF2B5EF4-FFF2-40B4-BE49-F238E27FC236}">
                    <a16:creationId xmlns:a16="http://schemas.microsoft.com/office/drawing/2014/main" id="{DCAD5AC5-AE2A-34BF-62F8-5472CC2CF40F}"/>
                  </a:ext>
                </a:extLst>
              </p:cNvPr>
              <p:cNvGraphicFramePr>
                <a:graphicFrameLocks noGrp="1"/>
              </p:cNvGraphicFramePr>
              <p:nvPr>
                <p:extLst>
                  <p:ext uri="{D42A27DB-BD31-4B8C-83A1-F6EECF244321}">
                    <p14:modId xmlns:p14="http://schemas.microsoft.com/office/powerpoint/2010/main" val="308195382"/>
                  </p:ext>
                </p:extLst>
              </p:nvPr>
            </p:nvGraphicFramePr>
            <p:xfrm>
              <a:off x="548517" y="4206027"/>
              <a:ext cx="3124845" cy="1913796"/>
            </p:xfrm>
            <a:graphic>
              <a:graphicData uri="http://schemas.openxmlformats.org/drawingml/2006/table">
                <a:tbl>
                  <a:tblPr firstRow="1" bandRow="1">
                    <a:tableStyleId>{5C22544A-7EE6-4342-B048-85BDC9FD1C3A}</a:tableStyleId>
                  </a:tblPr>
                  <a:tblGrid>
                    <a:gridCol w="1041615">
                      <a:extLst>
                        <a:ext uri="{9D8B030D-6E8A-4147-A177-3AD203B41FA5}">
                          <a16:colId xmlns:a16="http://schemas.microsoft.com/office/drawing/2014/main" val="2986208829"/>
                        </a:ext>
                      </a:extLst>
                    </a:gridCol>
                    <a:gridCol w="1041615">
                      <a:extLst>
                        <a:ext uri="{9D8B030D-6E8A-4147-A177-3AD203B41FA5}">
                          <a16:colId xmlns:a16="http://schemas.microsoft.com/office/drawing/2014/main" val="3121264248"/>
                        </a:ext>
                      </a:extLst>
                    </a:gridCol>
                    <a:gridCol w="1041615">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00000" t="-100952" r="-100581" b="-10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01170" t="-100952" r="-1170" b="-101905"/>
                          </a:stretch>
                        </a:blip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0952" r="-100581" b="-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01170" t="-200952" r="-1170" b="-1905"/>
                          </a:stretch>
                        </a:blipFill>
                      </a:tcPr>
                    </a:tc>
                    <a:extLst>
                      <a:ext uri="{0D108BD9-81ED-4DB2-BD59-A6C34878D82A}">
                        <a16:rowId xmlns:a16="http://schemas.microsoft.com/office/drawing/2014/main" val="644365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4" name="Table 10">
                <a:extLst>
                  <a:ext uri="{FF2B5EF4-FFF2-40B4-BE49-F238E27FC236}">
                    <a16:creationId xmlns:a16="http://schemas.microsoft.com/office/drawing/2014/main" id="{0285E6FE-3D22-7E87-33F2-E582C2321FE0}"/>
                  </a:ext>
                </a:extLst>
              </p:cNvPr>
              <p:cNvGraphicFramePr>
                <a:graphicFrameLocks noGrp="1"/>
              </p:cNvGraphicFramePr>
              <p:nvPr>
                <p:extLst>
                  <p:ext uri="{D42A27DB-BD31-4B8C-83A1-F6EECF244321}">
                    <p14:modId xmlns:p14="http://schemas.microsoft.com/office/powerpoint/2010/main" val="1795165377"/>
                  </p:ext>
                </p:extLst>
              </p:nvPr>
            </p:nvGraphicFramePr>
            <p:xfrm>
              <a:off x="8319283" y="4089763"/>
              <a:ext cx="3323735" cy="1915944"/>
            </p:xfrm>
            <a:graphic>
              <a:graphicData uri="http://schemas.openxmlformats.org/drawingml/2006/table">
                <a:tbl>
                  <a:tblPr firstRow="1" bandRow="1">
                    <a:tableStyleId>{5C22544A-7EE6-4342-B048-85BDC9FD1C3A}</a:tableStyleId>
                  </a:tblPr>
                  <a:tblGrid>
                    <a:gridCol w="985881">
                      <a:extLst>
                        <a:ext uri="{9D8B030D-6E8A-4147-A177-3AD203B41FA5}">
                          <a16:colId xmlns:a16="http://schemas.microsoft.com/office/drawing/2014/main" val="2986208829"/>
                        </a:ext>
                      </a:extLst>
                    </a:gridCol>
                    <a:gridCol w="1229942">
                      <a:extLst>
                        <a:ext uri="{9D8B030D-6E8A-4147-A177-3AD203B41FA5}">
                          <a16:colId xmlns:a16="http://schemas.microsoft.com/office/drawing/2014/main" val="3121264248"/>
                        </a:ext>
                      </a:extLst>
                    </a:gridCol>
                    <a:gridCol w="1107912">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0</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436504"/>
                      </a:ext>
                    </a:extLst>
                  </a:tr>
                </a:tbl>
              </a:graphicData>
            </a:graphic>
          </p:graphicFrame>
        </mc:Choice>
        <mc:Fallback xmlns="">
          <p:graphicFrame>
            <p:nvGraphicFramePr>
              <p:cNvPr id="54" name="Table 10">
                <a:extLst>
                  <a:ext uri="{FF2B5EF4-FFF2-40B4-BE49-F238E27FC236}">
                    <a16:creationId xmlns:a16="http://schemas.microsoft.com/office/drawing/2014/main" id="{0285E6FE-3D22-7E87-33F2-E582C2321FE0}"/>
                  </a:ext>
                </a:extLst>
              </p:cNvPr>
              <p:cNvGraphicFramePr>
                <a:graphicFrameLocks noGrp="1"/>
              </p:cNvGraphicFramePr>
              <p:nvPr>
                <p:extLst>
                  <p:ext uri="{D42A27DB-BD31-4B8C-83A1-F6EECF244321}">
                    <p14:modId xmlns:p14="http://schemas.microsoft.com/office/powerpoint/2010/main" val="1795165377"/>
                  </p:ext>
                </p:extLst>
              </p:nvPr>
            </p:nvGraphicFramePr>
            <p:xfrm>
              <a:off x="8319283" y="4089763"/>
              <a:ext cx="3323735" cy="1915944"/>
            </p:xfrm>
            <a:graphic>
              <a:graphicData uri="http://schemas.openxmlformats.org/drawingml/2006/table">
                <a:tbl>
                  <a:tblPr firstRow="1" bandRow="1">
                    <a:tableStyleId>{5C22544A-7EE6-4342-B048-85BDC9FD1C3A}</a:tableStyleId>
                  </a:tblPr>
                  <a:tblGrid>
                    <a:gridCol w="985881">
                      <a:extLst>
                        <a:ext uri="{9D8B030D-6E8A-4147-A177-3AD203B41FA5}">
                          <a16:colId xmlns:a16="http://schemas.microsoft.com/office/drawing/2014/main" val="2986208829"/>
                        </a:ext>
                      </a:extLst>
                    </a:gridCol>
                    <a:gridCol w="1229942">
                      <a:extLst>
                        <a:ext uri="{9D8B030D-6E8A-4147-A177-3AD203B41FA5}">
                          <a16:colId xmlns:a16="http://schemas.microsoft.com/office/drawing/2014/main" val="3121264248"/>
                        </a:ext>
                      </a:extLst>
                    </a:gridCol>
                    <a:gridCol w="1107912">
                      <a:extLst>
                        <a:ext uri="{9D8B030D-6E8A-4147-A177-3AD203B41FA5}">
                          <a16:colId xmlns:a16="http://schemas.microsoft.com/office/drawing/2014/main" val="767649267"/>
                        </a:ext>
                      </a:extLst>
                    </a:gridCol>
                  </a:tblGrid>
                  <a:tr h="640080">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80693" t="-105714" r="-91584" b="-10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200549" t="-105714" r="-1648" b="-101905"/>
                          </a:stretch>
                        </a:blip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0693" t="-205714" r="-91584" b="-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200549" t="-205714" r="-1648" b="-1905"/>
                          </a:stretch>
                        </a:blipFill>
                      </a:tcPr>
                    </a:tc>
                    <a:extLst>
                      <a:ext uri="{0D108BD9-81ED-4DB2-BD59-A6C34878D82A}">
                        <a16:rowId xmlns:a16="http://schemas.microsoft.com/office/drawing/2014/main" val="64436504"/>
                      </a:ext>
                    </a:extLst>
                  </a:tr>
                </a:tbl>
              </a:graphicData>
            </a:graphic>
          </p:graphicFrame>
        </mc:Fallback>
      </mc:AlternateContent>
      <p:sp>
        <p:nvSpPr>
          <p:cNvPr id="56" name="TextBox 55">
            <a:extLst>
              <a:ext uri="{FF2B5EF4-FFF2-40B4-BE49-F238E27FC236}">
                <a16:creationId xmlns:a16="http://schemas.microsoft.com/office/drawing/2014/main" id="{52E87727-B129-1F7D-9CF8-3F27D9DA3EB2}"/>
              </a:ext>
            </a:extLst>
          </p:cNvPr>
          <p:cNvSpPr txBox="1"/>
          <p:nvPr/>
        </p:nvSpPr>
        <p:spPr>
          <a:xfrm rot="16200000">
            <a:off x="-290245" y="5279698"/>
            <a:ext cx="1166536" cy="369332"/>
          </a:xfrm>
          <a:prstGeom prst="rect">
            <a:avLst/>
          </a:prstGeom>
          <a:noFill/>
        </p:spPr>
        <p:txBody>
          <a:bodyPr wrap="square">
            <a:spAutoFit/>
          </a:bodyPr>
          <a:lstStyle/>
          <a:p>
            <a:pPr algn="ctr"/>
            <a:r>
              <a:rPr lang="en-US" b="0" dirty="0">
                <a:solidFill>
                  <a:schemeClr val="tx1"/>
                </a:solidFill>
              </a:rPr>
              <a:t>State (t-1)</a:t>
            </a:r>
          </a:p>
        </p:txBody>
      </p:sp>
      <p:sp>
        <p:nvSpPr>
          <p:cNvPr id="57" name="TextBox 56">
            <a:extLst>
              <a:ext uri="{FF2B5EF4-FFF2-40B4-BE49-F238E27FC236}">
                <a16:creationId xmlns:a16="http://schemas.microsoft.com/office/drawing/2014/main" id="{5059532C-0A31-29C9-F9D4-6AAE971B3536}"/>
              </a:ext>
            </a:extLst>
          </p:cNvPr>
          <p:cNvSpPr txBox="1"/>
          <p:nvPr/>
        </p:nvSpPr>
        <p:spPr>
          <a:xfrm>
            <a:off x="1924502" y="3786380"/>
            <a:ext cx="1166536" cy="369332"/>
          </a:xfrm>
          <a:prstGeom prst="rect">
            <a:avLst/>
          </a:prstGeom>
          <a:noFill/>
        </p:spPr>
        <p:txBody>
          <a:bodyPr wrap="square">
            <a:spAutoFit/>
          </a:bodyPr>
          <a:lstStyle/>
          <a:p>
            <a:pPr algn="ctr"/>
            <a:r>
              <a:rPr lang="en-US" b="0" dirty="0">
                <a:solidFill>
                  <a:schemeClr val="tx1"/>
                </a:solidFill>
              </a:rPr>
              <a:t>State (t)</a:t>
            </a:r>
          </a:p>
        </p:txBody>
      </p:sp>
      <p:sp>
        <p:nvSpPr>
          <p:cNvPr id="58" name="TextBox 57">
            <a:extLst>
              <a:ext uri="{FF2B5EF4-FFF2-40B4-BE49-F238E27FC236}">
                <a16:creationId xmlns:a16="http://schemas.microsoft.com/office/drawing/2014/main" id="{85DBBBC6-71AA-C6C5-C2CC-637CECD2301D}"/>
              </a:ext>
            </a:extLst>
          </p:cNvPr>
          <p:cNvSpPr txBox="1"/>
          <p:nvPr/>
        </p:nvSpPr>
        <p:spPr>
          <a:xfrm rot="16200000">
            <a:off x="7522926" y="5164384"/>
            <a:ext cx="1166536" cy="369332"/>
          </a:xfrm>
          <a:prstGeom prst="rect">
            <a:avLst/>
          </a:prstGeom>
          <a:noFill/>
        </p:spPr>
        <p:txBody>
          <a:bodyPr wrap="square">
            <a:spAutoFit/>
          </a:bodyPr>
          <a:lstStyle/>
          <a:p>
            <a:pPr algn="ctr"/>
            <a:r>
              <a:rPr lang="en-US" b="0" dirty="0">
                <a:solidFill>
                  <a:schemeClr val="tx1"/>
                </a:solidFill>
              </a:rPr>
              <a:t>State (t)</a:t>
            </a:r>
          </a:p>
        </p:txBody>
      </p:sp>
      <p:sp>
        <p:nvSpPr>
          <p:cNvPr id="59" name="TextBox 58">
            <a:extLst>
              <a:ext uri="{FF2B5EF4-FFF2-40B4-BE49-F238E27FC236}">
                <a16:creationId xmlns:a16="http://schemas.microsoft.com/office/drawing/2014/main" id="{73D8D7EF-0CC0-1A7F-5708-E87020F5612C}"/>
              </a:ext>
            </a:extLst>
          </p:cNvPr>
          <p:cNvSpPr txBox="1"/>
          <p:nvPr/>
        </p:nvSpPr>
        <p:spPr>
          <a:xfrm>
            <a:off x="9313283" y="3747697"/>
            <a:ext cx="2142345" cy="369332"/>
          </a:xfrm>
          <a:prstGeom prst="rect">
            <a:avLst/>
          </a:prstGeom>
          <a:noFill/>
        </p:spPr>
        <p:txBody>
          <a:bodyPr wrap="square">
            <a:spAutoFit/>
          </a:bodyPr>
          <a:lstStyle/>
          <a:p>
            <a:pPr algn="ctr"/>
            <a:r>
              <a:rPr lang="en-US" b="0" dirty="0">
                <a:solidFill>
                  <a:schemeClr val="tx1"/>
                </a:solidFill>
              </a:rPr>
              <a:t>Observed State (t)</a:t>
            </a:r>
          </a:p>
        </p:txBody>
      </p:sp>
    </p:spTree>
    <p:extLst>
      <p:ext uri="{BB962C8B-B14F-4D97-AF65-F5344CB8AC3E}">
        <p14:creationId xmlns:p14="http://schemas.microsoft.com/office/powerpoint/2010/main" val="69284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EEE1032-B7A4-6B36-E390-BBFEE9D9F6D6}"/>
              </a:ext>
            </a:extLst>
          </p:cNvPr>
          <p:cNvSpPr/>
          <p:nvPr/>
        </p:nvSpPr>
        <p:spPr>
          <a:xfrm>
            <a:off x="6082769" y="2353258"/>
            <a:ext cx="6100487" cy="4504742"/>
          </a:xfrm>
          <a:prstGeom prst="rect">
            <a:avLst/>
          </a:prstGeom>
          <a:solidFill>
            <a:srgbClr val="FB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D09A5F9-20F0-D939-C1C9-A6A5E9F79851}"/>
              </a:ext>
            </a:extLst>
          </p:cNvPr>
          <p:cNvSpPr/>
          <p:nvPr/>
        </p:nvSpPr>
        <p:spPr>
          <a:xfrm>
            <a:off x="-115" y="3986174"/>
            <a:ext cx="6100487" cy="2871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F7C34B3-8AAD-1504-59A6-770BF0B160A5}"/>
              </a:ext>
            </a:extLst>
          </p:cNvPr>
          <p:cNvSpPr/>
          <p:nvPr/>
        </p:nvSpPr>
        <p:spPr>
          <a:xfrm>
            <a:off x="6091628" y="-4400"/>
            <a:ext cx="6091628" cy="235221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9779C00-6D39-617C-4B80-9B71EAE69B29}"/>
              </a:ext>
            </a:extLst>
          </p:cNvPr>
          <p:cNvSpPr/>
          <p:nvPr/>
        </p:nvSpPr>
        <p:spPr>
          <a:xfrm>
            <a:off x="0" y="0"/>
            <a:ext cx="6091628" cy="39861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C6F0080-5B92-A13E-07D2-58F5F3E921DA}"/>
                  </a:ext>
                </a:extLst>
              </p:cNvPr>
              <p:cNvSpPr txBox="1"/>
              <p:nvPr/>
            </p:nvSpPr>
            <p:spPr>
              <a:xfrm>
                <a:off x="593437" y="243543"/>
                <a:ext cx="2518198" cy="1077218"/>
              </a:xfrm>
              <a:prstGeom prst="rect">
                <a:avLst/>
              </a:prstGeom>
              <a:noFill/>
            </p:spPr>
            <p:txBody>
              <a:bodyPr wrap="square">
                <a:spAutoFit/>
              </a:bodyPr>
              <a:lstStyle/>
              <a:p>
                <a:r>
                  <a:rPr lang="en-US" sz="1600" b="1" dirty="0">
                    <a:latin typeface="Cambria Math" panose="02040503050406030204" pitchFamily="18" charset="0"/>
                  </a:rPr>
                  <a:t>STATES</a:t>
                </a: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𝐸</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Empty</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state</m:t>
                      </m:r>
                    </m:oMath>
                  </m:oMathPara>
                </a14:m>
                <a:endParaRPr lang="en-US" sz="1600" dirty="0"/>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Low</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abundance</m:t>
                      </m:r>
                    </m:oMath>
                  </m:oMathPara>
                </a14:m>
                <a:endParaRPr lang="en-US" sz="1600" b="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𝐻</m:t>
                      </m:r>
                      <m:r>
                        <a:rPr lang="en-US" sz="1600" i="1">
                          <a:latin typeface="Cambria Math" panose="02040503050406030204" pitchFamily="18" charset="0"/>
                        </a:rPr>
                        <m:t>=</m:t>
                      </m:r>
                      <m:r>
                        <m:rPr>
                          <m:sty m:val="p"/>
                        </m:rPr>
                        <a:rPr lang="en-US" sz="1600" b="0" i="0" smtClean="0">
                          <a:latin typeface="Cambria Math" panose="02040503050406030204" pitchFamily="18" charset="0"/>
                        </a:rPr>
                        <m:t>High</m:t>
                      </m:r>
                      <m:r>
                        <a:rPr lang="en-US" sz="1600" i="0">
                          <a:latin typeface="Cambria Math" panose="02040503050406030204" pitchFamily="18" charset="0"/>
                        </a:rPr>
                        <m:t> </m:t>
                      </m:r>
                      <m:r>
                        <m:rPr>
                          <m:sty m:val="p"/>
                        </m:rPr>
                        <a:rPr lang="en-US" sz="1600" i="0">
                          <a:latin typeface="Cambria Math" panose="02040503050406030204" pitchFamily="18" charset="0"/>
                        </a:rPr>
                        <m:t>abundance</m:t>
                      </m:r>
                    </m:oMath>
                  </m:oMathPara>
                </a14:m>
                <a:endParaRPr lang="en-US" sz="1600" dirty="0">
                  <a:latin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FC6F0080-5B92-A13E-07D2-58F5F3E921DA}"/>
                  </a:ext>
                </a:extLst>
              </p:cNvPr>
              <p:cNvSpPr txBox="1">
                <a:spLocks noRot="1" noChangeAspect="1" noMove="1" noResize="1" noEditPoints="1" noAdjustHandles="1" noChangeArrowheads="1" noChangeShapeType="1" noTextEdit="1"/>
              </p:cNvSpPr>
              <p:nvPr/>
            </p:nvSpPr>
            <p:spPr>
              <a:xfrm>
                <a:off x="593437" y="243543"/>
                <a:ext cx="2518198" cy="1077218"/>
              </a:xfrm>
              <a:prstGeom prst="rect">
                <a:avLst/>
              </a:prstGeom>
              <a:blipFill>
                <a:blip r:embed="rId3"/>
                <a:stretch>
                  <a:fillRect l="-1211" t="-2260" b="-28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6EF9DD-44A0-825A-A330-90C640EB435E}"/>
                  </a:ext>
                </a:extLst>
              </p:cNvPr>
              <p:cNvSpPr txBox="1"/>
              <p:nvPr/>
            </p:nvSpPr>
            <p:spPr>
              <a:xfrm>
                <a:off x="184327" y="4299368"/>
                <a:ext cx="2575737" cy="861774"/>
              </a:xfrm>
              <a:prstGeom prst="rect">
                <a:avLst/>
              </a:prstGeom>
              <a:noFill/>
            </p:spPr>
            <p:txBody>
              <a:bodyPr wrap="square">
                <a:spAutoFit/>
              </a:bodyPr>
              <a:lstStyle/>
              <a:p>
                <a:r>
                  <a:rPr lang="en-US" sz="1600" b="1" dirty="0">
                    <a:latin typeface="Cambria Math" panose="02040503050406030204" pitchFamily="18" charset="0"/>
                  </a:rPr>
                  <a:t>Observation data 1</a:t>
                </a: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𝑁</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1</m:t>
                          </m:r>
                        </m:sub>
                      </m:sSub>
                      <m:r>
                        <a:rPr lang="en-US" sz="1600" i="1">
                          <a:latin typeface="Cambria Math" panose="02040503050406030204" pitchFamily="18" charset="0"/>
                        </a:rPr>
                        <m:t>=</m:t>
                      </m:r>
                      <m:r>
                        <m:rPr>
                          <m:sty m:val="p"/>
                        </m:rPr>
                        <a:rPr lang="en-US" sz="1600" b="0" i="0" smtClean="0">
                          <a:latin typeface="Cambria Math" panose="02040503050406030204" pitchFamily="18" charset="0"/>
                        </a:rPr>
                        <m:t>Not</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observed</m:t>
                      </m:r>
                    </m:oMath>
                  </m:oMathPara>
                </a14:m>
                <a:endParaRPr lang="en-US" sz="1600" b="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1</m:t>
                          </m:r>
                        </m:sub>
                      </m:sSub>
                      <m:r>
                        <a:rPr lang="en-US" sz="1600" i="1">
                          <a:latin typeface="Cambria Math" panose="02040503050406030204" pitchFamily="18" charset="0"/>
                        </a:rPr>
                        <m:t>=</m:t>
                      </m:r>
                      <m:r>
                        <m:rPr>
                          <m:sty m:val="p"/>
                        </m:rPr>
                        <a:rPr lang="en-US" sz="1600" b="0" i="0" smtClean="0">
                          <a:latin typeface="Cambria Math" panose="02040503050406030204" pitchFamily="18" charset="0"/>
                        </a:rPr>
                        <m:t>Observed</m:t>
                      </m:r>
                    </m:oMath>
                  </m:oMathPara>
                </a14:m>
                <a:endParaRPr lang="en-US" sz="1600" dirty="0"/>
              </a:p>
            </p:txBody>
          </p:sp>
        </mc:Choice>
        <mc:Fallback xmlns="">
          <p:sp>
            <p:nvSpPr>
              <p:cNvPr id="5" name="TextBox 4">
                <a:extLst>
                  <a:ext uri="{FF2B5EF4-FFF2-40B4-BE49-F238E27FC236}">
                    <a16:creationId xmlns:a16="http://schemas.microsoft.com/office/drawing/2014/main" id="{B46EF9DD-44A0-825A-A330-90C640EB435E}"/>
                  </a:ext>
                </a:extLst>
              </p:cNvPr>
              <p:cNvSpPr txBox="1">
                <a:spLocks noRot="1" noChangeAspect="1" noMove="1" noResize="1" noEditPoints="1" noAdjustHandles="1" noChangeArrowheads="1" noChangeShapeType="1" noTextEdit="1"/>
              </p:cNvSpPr>
              <p:nvPr/>
            </p:nvSpPr>
            <p:spPr>
              <a:xfrm>
                <a:off x="184327" y="4299368"/>
                <a:ext cx="2575737" cy="861774"/>
              </a:xfrm>
              <a:prstGeom prst="rect">
                <a:avLst/>
              </a:prstGeom>
              <a:blipFill>
                <a:blip r:embed="rId4"/>
                <a:stretch>
                  <a:fillRect l="-1182" t="-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00B534-A47E-4E37-5CB6-949575F27C99}"/>
                  </a:ext>
                </a:extLst>
              </p:cNvPr>
              <p:cNvSpPr txBox="1"/>
              <p:nvPr/>
            </p:nvSpPr>
            <p:spPr>
              <a:xfrm>
                <a:off x="6456510" y="2849957"/>
                <a:ext cx="2109957" cy="1077218"/>
              </a:xfrm>
              <a:prstGeom prst="rect">
                <a:avLst/>
              </a:prstGeom>
              <a:noFill/>
            </p:spPr>
            <p:txBody>
              <a:bodyPr wrap="square">
                <a:spAutoFit/>
              </a:bodyPr>
              <a:lstStyle/>
              <a:p>
                <a:r>
                  <a:rPr lang="en-US" sz="1600" b="1" dirty="0">
                    <a:latin typeface="Cambria Math" panose="02040503050406030204" pitchFamily="18" charset="0"/>
                  </a:rPr>
                  <a:t>Observation data 2</a:t>
                </a:r>
              </a:p>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𝑁</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m:t>
                          </m:r>
                        </m:e>
                        <m:sub>
                          <m:r>
                            <a:rPr lang="en-US" sz="1600" b="0" i="1" smtClean="0">
                              <a:latin typeface="Cambria Math" panose="02040503050406030204" pitchFamily="18" charset="0"/>
                            </a:rPr>
                            <m:t>2</m:t>
                          </m:r>
                        </m:sub>
                      </m:sSub>
                      <m:r>
                        <a:rPr lang="en-US" sz="1600" i="1">
                          <a:latin typeface="Cambria Math" panose="02040503050406030204" pitchFamily="18" charset="0"/>
                        </a:rPr>
                        <m:t>=</m:t>
                      </m:r>
                      <m:r>
                        <m:rPr>
                          <m:sty m:val="p"/>
                        </m:rPr>
                        <a:rPr lang="en-US" sz="1600" b="0" i="0" smtClean="0">
                          <a:latin typeface="Cambria Math" panose="02040503050406030204" pitchFamily="18" charset="0"/>
                        </a:rPr>
                        <m:t>Not</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observed</m:t>
                      </m:r>
                    </m:oMath>
                  </m:oMathPara>
                </a14:m>
                <a:endParaRPr lang="en-US" sz="1600" b="0" dirty="0">
                  <a:latin typeface="Cambria Math" panose="02040503050406030204" pitchFamily="18" charset="0"/>
                </a:endParaRPr>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𝑂𝐿</m:t>
                        </m:r>
                      </m:e>
                      <m:sub>
                        <m:r>
                          <a:rPr lang="en-US" sz="1600" b="0" i="1" smtClean="0">
                            <a:latin typeface="Cambria Math" panose="02040503050406030204" pitchFamily="18" charset="0"/>
                          </a:rPr>
                          <m:t>2</m:t>
                        </m:r>
                      </m:sub>
                    </m:sSub>
                    <m:r>
                      <a:rPr lang="en-US" sz="1600" i="1">
                        <a:latin typeface="Cambria Math" panose="02040503050406030204" pitchFamily="18" charset="0"/>
                      </a:rPr>
                      <m:t>=</m:t>
                    </m:r>
                    <m:r>
                      <m:rPr>
                        <m:sty m:val="p"/>
                      </m:rPr>
                      <a:rPr lang="en-US" sz="1600" b="0" i="0" smtClean="0">
                        <a:latin typeface="Cambria Math" panose="02040503050406030204" pitchFamily="18" charset="0"/>
                      </a:rPr>
                      <m:t>Observed</m:t>
                    </m:r>
                  </m:oMath>
                </a14:m>
                <a:r>
                  <a:rPr lang="en-US" sz="1600" dirty="0">
                    <a:latin typeface="Cambria Math" panose="02040503050406030204" pitchFamily="18" charset="0"/>
                  </a:rPr>
                  <a:t> low</a:t>
                </a:r>
              </a:p>
              <a:p>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𝑂𝐻</m:t>
                        </m:r>
                      </m:e>
                      <m:sub>
                        <m:r>
                          <a:rPr lang="en-US" sz="1600" b="0" i="1" smtClean="0">
                            <a:latin typeface="Cambria Math" panose="02040503050406030204" pitchFamily="18" charset="0"/>
                          </a:rPr>
                          <m:t>2</m:t>
                        </m:r>
                      </m:sub>
                    </m:sSub>
                    <m:r>
                      <a:rPr lang="en-US" sz="1600" i="1">
                        <a:latin typeface="Cambria Math" panose="02040503050406030204" pitchFamily="18" charset="0"/>
                      </a:rPr>
                      <m:t>=</m:t>
                    </m:r>
                    <m:r>
                      <m:rPr>
                        <m:sty m:val="p"/>
                      </m:rPr>
                      <a:rPr lang="en-US" sz="1600" b="0" i="0" smtClean="0">
                        <a:latin typeface="Cambria Math" panose="02040503050406030204" pitchFamily="18" charset="0"/>
                      </a:rPr>
                      <m:t>Observed</m:t>
                    </m:r>
                  </m:oMath>
                </a14:m>
                <a:r>
                  <a:rPr lang="en-US" sz="1600" dirty="0">
                    <a:latin typeface="Cambria Math" panose="02040503050406030204" pitchFamily="18" charset="0"/>
                  </a:rPr>
                  <a:t> high</a:t>
                </a:r>
              </a:p>
            </p:txBody>
          </p:sp>
        </mc:Choice>
        <mc:Fallback xmlns="">
          <p:sp>
            <p:nvSpPr>
              <p:cNvPr id="8" name="TextBox 7">
                <a:extLst>
                  <a:ext uri="{FF2B5EF4-FFF2-40B4-BE49-F238E27FC236}">
                    <a16:creationId xmlns:a16="http://schemas.microsoft.com/office/drawing/2014/main" id="{4C00B534-A47E-4E37-5CB6-949575F27C99}"/>
                  </a:ext>
                </a:extLst>
              </p:cNvPr>
              <p:cNvSpPr txBox="1">
                <a:spLocks noRot="1" noChangeAspect="1" noMove="1" noResize="1" noEditPoints="1" noAdjustHandles="1" noChangeArrowheads="1" noChangeShapeType="1" noTextEdit="1"/>
              </p:cNvSpPr>
              <p:nvPr/>
            </p:nvSpPr>
            <p:spPr>
              <a:xfrm>
                <a:off x="6456510" y="2849957"/>
                <a:ext cx="2109957" cy="1077218"/>
              </a:xfrm>
              <a:prstGeom prst="rect">
                <a:avLst/>
              </a:prstGeom>
              <a:blipFill>
                <a:blip r:embed="rId5"/>
                <a:stretch>
                  <a:fillRect l="-1445" t="-2273"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8FBD660-5D1D-7498-6E6F-00F6607BE568}"/>
                  </a:ext>
                </a:extLst>
              </p:cNvPr>
              <p:cNvSpPr txBox="1"/>
              <p:nvPr/>
            </p:nvSpPr>
            <p:spPr>
              <a:xfrm>
                <a:off x="2661689" y="367179"/>
                <a:ext cx="4608983" cy="769441"/>
              </a:xfrm>
              <a:prstGeom prst="rect">
                <a:avLst/>
              </a:prstGeom>
              <a:noFill/>
            </p:spPr>
            <p:txBody>
              <a:bodyPr wrap="square" rtlCol="0">
                <a:spAutoFit/>
              </a:bodyPr>
              <a:lstStyle/>
              <a:p>
                <a:r>
                  <a:rPr lang="en-US" sz="1600" b="1" dirty="0">
                    <a:latin typeface="Cambria Math" panose="02040503050406030204" pitchFamily="18" charset="0"/>
                  </a:rPr>
                  <a:t>Parameters </a:t>
                </a:r>
                <a14:m>
                  <m:oMath xmlns:m="http://schemas.openxmlformats.org/officeDocument/2006/math">
                    <m:r>
                      <a:rPr lang="en-US" sz="1600" b="1" i="1" smtClean="0">
                        <a:latin typeface="Cambria Math" panose="02040503050406030204" pitchFamily="18" charset="0"/>
                      </a:rPr>
                      <m:t>(</m:t>
                    </m:r>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𝑙𝑜𝑐𝑎𝑡𝑖𝑜𝑛</m:t>
                    </m:r>
                  </m:oMath>
                </a14:m>
                <a:r>
                  <a:rPr lang="en-US" sz="1600" i="1" dirty="0">
                    <a:latin typeface="Cambria Math" panose="02040503050406030204" pitchFamily="18" charset="0"/>
                  </a:rPr>
                  <a:t>, t = time </a:t>
                </a:r>
                <a:r>
                  <a:rPr lang="en-US" sz="1600" dirty="0">
                    <a:latin typeface="Cambria Math" panose="02040503050406030204" pitchFamily="18" charset="0"/>
                  </a:rPr>
                  <a:t>)</a:t>
                </a:r>
                <a:endParaRPr lang="en-US" sz="16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i="1">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m:t>
                      </m:r>
                      <m:r>
                        <m:rPr>
                          <m:sty m:val="p"/>
                        </m:rPr>
                        <a:rPr lang="en-US" sz="1400" b="0" i="0" smtClean="0">
                          <a:latin typeface="Cambria Math" panose="02040503050406030204" pitchFamily="18" charset="0"/>
                          <a:ea typeface="Cambria Math" panose="02040503050406030204" pitchFamily="18" charset="0"/>
                        </a:rPr>
                        <m:t>Invasion</m:t>
                      </m:r>
                      <m:r>
                        <a:rPr lang="en-US" sz="1400" b="0" i="0" smtClean="0">
                          <a:latin typeface="Cambria Math" panose="02040503050406030204" pitchFamily="18" charset="0"/>
                          <a:ea typeface="Cambria Math" panose="02040503050406030204" pitchFamily="18" charset="0"/>
                        </a:rPr>
                        <m:t> </m:t>
                      </m:r>
                      <m:r>
                        <m:rPr>
                          <m:sty m:val="p"/>
                        </m:rPr>
                        <a:rPr lang="en-US" sz="1400" b="0" i="0" smtClean="0">
                          <a:latin typeface="Cambria Math" panose="02040503050406030204" pitchFamily="18" charset="0"/>
                          <a:ea typeface="Cambria Math" panose="02040503050406030204" pitchFamily="18" charset="0"/>
                        </a:rPr>
                        <m:t>probability</m:t>
                      </m:r>
                      <m:r>
                        <a:rPr lang="en-US" sz="1400" b="0" i="0" smtClean="0">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𝛾</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𝐵𝑒𝑡𝑎</m:t>
                      </m:r>
                      <m:r>
                        <a:rPr lang="en-US" sz="1400" b="0" i="1" smtClean="0">
                          <a:latin typeface="Cambria Math" panose="02040503050406030204" pitchFamily="18" charset="0"/>
                          <a:ea typeface="Cambria Math" panose="02040503050406030204" pitchFamily="18" charset="0"/>
                        </a:rPr>
                        <m:t>(1,1)</m:t>
                      </m:r>
                    </m:oMath>
                  </m:oMathPara>
                </a14:m>
                <a:endParaRPr lang="en-US" sz="1400" b="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𝜑</m:t>
                          </m:r>
                        </m:e>
                        <m:sup>
                          <m:r>
                            <a:rPr lang="en-US" sz="1400" b="0" i="1" smtClean="0">
                              <a:latin typeface="Cambria Math" panose="02040503050406030204" pitchFamily="18" charset="0"/>
                              <a:ea typeface="Cambria Math" panose="02040503050406030204" pitchFamily="18" charset="0"/>
                            </a:rPr>
                            <m:t>𝑚𝑛</m:t>
                          </m:r>
                        </m:sup>
                      </m:sSup>
                      <m:r>
                        <a:rPr lang="en-US" sz="1400" b="0" i="1" smtClean="0">
                          <a:latin typeface="Cambria Math" panose="02040503050406030204" pitchFamily="18" charset="0"/>
                        </a:rPr>
                        <m:t>=</m:t>
                      </m:r>
                      <m:r>
                        <m:rPr>
                          <m:sty m:val="p"/>
                        </m:rPr>
                        <a:rPr lang="en-US" sz="1400" b="0" i="0" smtClean="0">
                          <a:latin typeface="Cambria Math" panose="02040503050406030204" pitchFamily="18" charset="0"/>
                        </a:rPr>
                        <m:t>Transition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from</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State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m</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to</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state</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n</m:t>
                      </m:r>
                      <m:r>
                        <a:rPr lang="en-US" sz="1400" b="0" i="0" smtClean="0">
                          <a:latin typeface="Cambria Math" panose="02040503050406030204" pitchFamily="18" charset="0"/>
                        </a:rPr>
                        <m:t>,</m:t>
                      </m:r>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𝜑</m:t>
                          </m:r>
                        </m:e>
                        <m:sup>
                          <m:r>
                            <a:rPr lang="en-US" sz="1400" i="1">
                              <a:latin typeface="Cambria Math" panose="02040503050406030204" pitchFamily="18" charset="0"/>
                              <a:ea typeface="Cambria Math" panose="02040503050406030204" pitchFamily="18" charset="0"/>
                            </a:rPr>
                            <m:t>𝑚𝑛</m:t>
                          </m:r>
                        </m:sup>
                      </m:sSup>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𝐵𝑒𝑡𝑎</m:t>
                      </m:r>
                      <m:r>
                        <a:rPr lang="en-US" sz="1400" i="1">
                          <a:latin typeface="Cambria Math" panose="02040503050406030204" pitchFamily="18" charset="0"/>
                          <a:ea typeface="Cambria Math" panose="02040503050406030204" pitchFamily="18" charset="0"/>
                        </a:rPr>
                        <m:t>(1,1)</m:t>
                      </m:r>
                    </m:oMath>
                  </m:oMathPara>
                </a14:m>
                <a:endParaRPr lang="en-US" sz="1400" b="0"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F8FBD660-5D1D-7498-6E6F-00F6607BE568}"/>
                  </a:ext>
                </a:extLst>
              </p:cNvPr>
              <p:cNvSpPr txBox="1">
                <a:spLocks noRot="1" noChangeAspect="1" noMove="1" noResize="1" noEditPoints="1" noAdjustHandles="1" noChangeArrowheads="1" noChangeShapeType="1" noTextEdit="1"/>
              </p:cNvSpPr>
              <p:nvPr/>
            </p:nvSpPr>
            <p:spPr>
              <a:xfrm>
                <a:off x="2661689" y="367179"/>
                <a:ext cx="4608983" cy="769441"/>
              </a:xfrm>
              <a:prstGeom prst="rect">
                <a:avLst/>
              </a:prstGeom>
              <a:blipFill>
                <a:blip r:embed="rId6"/>
                <a:stretch>
                  <a:fillRect l="-794" t="-3175"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10">
                <a:extLst>
                  <a:ext uri="{FF2B5EF4-FFF2-40B4-BE49-F238E27FC236}">
                    <a16:creationId xmlns:a16="http://schemas.microsoft.com/office/drawing/2014/main" id="{E07917AF-C541-7B04-1BAA-3BF2AD8E8D13}"/>
                  </a:ext>
                </a:extLst>
              </p:cNvPr>
              <p:cNvGraphicFramePr>
                <a:graphicFrameLocks noGrp="1"/>
              </p:cNvGraphicFramePr>
              <p:nvPr>
                <p:extLst>
                  <p:ext uri="{D42A27DB-BD31-4B8C-83A1-F6EECF244321}">
                    <p14:modId xmlns:p14="http://schemas.microsoft.com/office/powerpoint/2010/main" val="4035719482"/>
                  </p:ext>
                </p:extLst>
              </p:nvPr>
            </p:nvGraphicFramePr>
            <p:xfrm>
              <a:off x="764120" y="1677937"/>
              <a:ext cx="5082394" cy="2186507"/>
            </p:xfrm>
            <a:graphic>
              <a:graphicData uri="http://schemas.openxmlformats.org/drawingml/2006/table">
                <a:tbl>
                  <a:tblPr firstRow="1" bandRow="1">
                    <a:tableStyleId>{5C22544A-7EE6-4342-B048-85BDC9FD1C3A}</a:tableStyleId>
                  </a:tblPr>
                  <a:tblGrid>
                    <a:gridCol w="1117136">
                      <a:extLst>
                        <a:ext uri="{9D8B030D-6E8A-4147-A177-3AD203B41FA5}">
                          <a16:colId xmlns:a16="http://schemas.microsoft.com/office/drawing/2014/main" val="2986208829"/>
                        </a:ext>
                      </a:extLst>
                    </a:gridCol>
                    <a:gridCol w="723014">
                      <a:extLst>
                        <a:ext uri="{9D8B030D-6E8A-4147-A177-3AD203B41FA5}">
                          <a16:colId xmlns:a16="http://schemas.microsoft.com/office/drawing/2014/main" val="3121264248"/>
                        </a:ext>
                      </a:extLst>
                    </a:gridCol>
                    <a:gridCol w="1860697">
                      <a:extLst>
                        <a:ext uri="{9D8B030D-6E8A-4147-A177-3AD203B41FA5}">
                          <a16:colId xmlns:a16="http://schemas.microsoft.com/office/drawing/2014/main" val="767649267"/>
                        </a:ext>
                      </a:extLst>
                    </a:gridCol>
                    <a:gridCol w="1381547">
                      <a:extLst>
                        <a:ext uri="{9D8B030D-6E8A-4147-A177-3AD203B41FA5}">
                          <a16:colId xmlns:a16="http://schemas.microsoft.com/office/drawing/2014/main" val="890402223"/>
                        </a:ext>
                      </a:extLst>
                    </a:gridCol>
                  </a:tblGrid>
                  <a:tr h="533547">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449147">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r>
                                  <a:rPr lang="en-US" sz="1600" i="1" smtClean="0">
                                    <a:latin typeface="Cambria Math" panose="02040503050406030204" pitchFamily="18" charset="0"/>
                                    <a:ea typeface="Cambria Math" panose="02040503050406030204" pitchFamily="18" charset="0"/>
                                  </a:rPr>
                                  <m:t>𝛾</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𝛾</m:t>
                                </m:r>
                                <m:r>
                                  <a:rPr lang="en-US" sz="1600" b="0" i="1" smtClean="0">
                                    <a:latin typeface="Cambria Math" panose="02040503050406030204" pitchFamily="18" charset="0"/>
                                    <a:ea typeface="Cambria Math" panose="02040503050406030204" pitchFamily="18" charset="0"/>
                                  </a:rPr>
                                  <m:t>(1−</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𝐸𝐻</m:t>
                                    </m:r>
                                  </m:sup>
                                </m:sSup>
                                <m:r>
                                  <a:rPr lang="en-US" sz="1600" b="0" i="1" smtClean="0">
                                    <a:latin typeface="Cambria Math" panose="02040503050406030204" pitchFamily="18" charset="0"/>
                                    <a:ea typeface="Cambria Math" panose="02040503050406030204" pitchFamily="18" charset="0"/>
                                  </a:rPr>
                                  <m:t>)</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𝛾</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𝐸𝐻</m:t>
                                    </m:r>
                                  </m:sup>
                                </m:sSup>
                                <m:r>
                                  <a:rPr lang="en-US" sz="1600" b="0" i="1" smtClean="0">
                                    <a:latin typeface="Cambria Math" panose="02040503050406030204" pitchFamily="18" charset="0"/>
                                    <a:ea typeface="Cambria Math" panose="02040503050406030204" pitchFamily="18" charset="0"/>
                                  </a:rPr>
                                  <m:t>)</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extLst>
                      <a:ext uri="{0D108BD9-81ED-4DB2-BD59-A6C34878D82A}">
                        <a16:rowId xmlns:a16="http://schemas.microsoft.com/office/drawing/2014/main" val="2895687684"/>
                      </a:ext>
                    </a:extLst>
                  </a:tr>
                  <a:tr h="423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𝜖</m:t>
                                    </m:r>
                                  </m:e>
                                  <m:sub>
                                    <m:r>
                                      <a:rPr lang="en-US" sz="1600" b="0" i="1" smtClean="0">
                                        <a:solidFill>
                                          <a:schemeClr val="tx1"/>
                                        </a:solidFill>
                                        <a:latin typeface="Cambria Math" panose="02040503050406030204" pitchFamily="18" charset="0"/>
                                      </a:rPr>
                                      <m:t>𝑖𝑡</m:t>
                                    </m:r>
                                  </m:sub>
                                  <m:sup>
                                    <m:r>
                                      <a:rPr lang="en-US" sz="1600" b="0" i="1" smtClean="0">
                                        <a:solidFill>
                                          <a:schemeClr val="tx1"/>
                                        </a:solidFill>
                                        <a:latin typeface="Cambria Math" panose="02040503050406030204" pitchFamily="18" charset="0"/>
                                      </a:rPr>
                                      <m:t>𝐿</m:t>
                                    </m:r>
                                  </m:sup>
                                </m:sSubSup>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14:m>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𝜖</m:t>
                                  </m:r>
                                </m:e>
                                <m:sub>
                                  <m:r>
                                    <a:rPr lang="en-US" sz="1600" b="0" i="1" smtClean="0">
                                      <a:solidFill>
                                        <a:schemeClr val="tx1"/>
                                      </a:solidFill>
                                      <a:latin typeface="Cambria Math" panose="02040503050406030204" pitchFamily="18" charset="0"/>
                                    </a:rPr>
                                    <m:t>𝑖𝑡</m:t>
                                  </m:r>
                                </m:sub>
                                <m:sup>
                                  <m:r>
                                    <a:rPr lang="en-US" sz="1600" b="0" i="1" smtClean="0">
                                      <a:solidFill>
                                        <a:schemeClr val="tx1"/>
                                      </a:solidFill>
                                      <a:latin typeface="Cambria Math" panose="02040503050406030204" pitchFamily="18" charset="0"/>
                                    </a:rPr>
                                    <m:t>𝐿</m:t>
                                  </m:r>
                                </m:sup>
                              </m:sSubSup>
                              <m:r>
                                <a:rPr lang="en-US" sz="1600" b="0" i="1" smtClean="0">
                                  <a:latin typeface="Cambria Math" panose="02040503050406030204" pitchFamily="18" charset="0"/>
                                </a:rPr>
                                <m:t>)(1−</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𝐿𝐻</m:t>
                                  </m:r>
                                </m:sup>
                              </m:sSup>
                              <m:r>
                                <a:rPr lang="en-US" sz="1600" b="0" i="1" smtClean="0">
                                  <a:latin typeface="Cambria Math" panose="02040503050406030204" pitchFamily="18" charset="0"/>
                                </a:rPr>
                                <m:t>)</m:t>
                              </m:r>
                            </m:oMath>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𝜖</m:t>
                                  </m:r>
                                </m:e>
                                <m:sub>
                                  <m:r>
                                    <a:rPr lang="en-US" sz="1600" b="0" i="1" smtClean="0">
                                      <a:latin typeface="Cambria Math" panose="02040503050406030204" pitchFamily="18" charset="0"/>
                                      <a:ea typeface="Cambria Math" panose="02040503050406030204" pitchFamily="18" charset="0"/>
                                    </a:rPr>
                                    <m:t>𝐿</m:t>
                                  </m:r>
                                  <m:r>
                                    <a:rPr lang="en-US" sz="1600" b="0" i="1" smtClean="0">
                                      <a:latin typeface="Cambria Math" panose="02040503050406030204" pitchFamily="18" charset="0"/>
                                    </a:rPr>
                                    <m:t>𝑖𝑡</m:t>
                                  </m:r>
                                </m:sub>
                              </m:sSub>
                              <m:r>
                                <a:rPr lang="en-US" sz="1600" b="0" i="1" smtClean="0">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𝐿𝐻</m:t>
                                  </m:r>
                                </m:sup>
                              </m:sSup>
                            </m:oMath>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806501769"/>
                      </a:ext>
                    </a:extLst>
                  </a:tr>
                  <a:tr h="5372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𝜖</m:t>
                                    </m:r>
                                  </m:e>
                                  <m:sub>
                                    <m:r>
                                      <a:rPr lang="en-US" sz="1600" b="0" i="1" smtClean="0">
                                        <a:solidFill>
                                          <a:schemeClr val="tx1"/>
                                        </a:solidFill>
                                        <a:latin typeface="Cambria Math" panose="02040503050406030204" pitchFamily="18" charset="0"/>
                                      </a:rPr>
                                      <m:t>𝑖𝑡</m:t>
                                    </m:r>
                                  </m:sub>
                                  <m:sup>
                                    <m:r>
                                      <a:rPr lang="en-US" sz="1600" b="0" i="1" smtClean="0">
                                        <a:solidFill>
                                          <a:schemeClr val="tx1"/>
                                        </a:solidFill>
                                        <a:latin typeface="Cambria Math" panose="02040503050406030204" pitchFamily="18" charset="0"/>
                                      </a:rPr>
                                      <m:t>𝐻</m:t>
                                    </m:r>
                                  </m:sup>
                                </m:sSubSup>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14:m>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𝜖</m:t>
                                  </m:r>
                                </m:e>
                                <m:sub>
                                  <m:r>
                                    <a:rPr lang="en-US" sz="1600" b="0" i="1" smtClean="0">
                                      <a:solidFill>
                                        <a:schemeClr val="tx1"/>
                                      </a:solidFill>
                                      <a:latin typeface="Cambria Math" panose="02040503050406030204" pitchFamily="18" charset="0"/>
                                    </a:rPr>
                                    <m:t>𝑖𝑡</m:t>
                                  </m:r>
                                </m:sub>
                                <m:sup>
                                  <m:r>
                                    <a:rPr lang="en-US" sz="1600" b="0" i="1" smtClean="0">
                                      <a:solidFill>
                                        <a:schemeClr val="tx1"/>
                                      </a:solidFill>
                                      <a:latin typeface="Cambria Math" panose="02040503050406030204" pitchFamily="18" charset="0"/>
                                    </a:rPr>
                                    <m:t>𝐻</m:t>
                                  </m:r>
                                </m:sup>
                              </m:sSubSup>
                              <m:r>
                                <a:rPr lang="en-US" sz="1600" b="0" i="1" smtClean="0">
                                  <a:latin typeface="Cambria Math" panose="02040503050406030204" pitchFamily="18" charset="0"/>
                                </a:rPr>
                                <m:t>)(1−</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𝐻𝐻</m:t>
                                  </m:r>
                                </m:sup>
                              </m:sSup>
                              <m:r>
                                <a:rPr lang="en-US" sz="1600" b="0" i="1" smtClean="0">
                                  <a:latin typeface="Cambria Math" panose="02040503050406030204" pitchFamily="18" charset="0"/>
                                </a:rPr>
                                <m:t>)</m:t>
                              </m:r>
                            </m:oMath>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t>
                          </a:r>
                          <a14:m>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𝜖</m:t>
                                  </m:r>
                                </m:e>
                                <m:sub>
                                  <m:r>
                                    <a:rPr lang="en-US" sz="1600" b="0" i="1" smtClean="0">
                                      <a:solidFill>
                                        <a:schemeClr val="tx1"/>
                                      </a:solidFill>
                                      <a:latin typeface="Cambria Math" panose="02040503050406030204" pitchFamily="18" charset="0"/>
                                    </a:rPr>
                                    <m:t>𝑖𝑡</m:t>
                                  </m:r>
                                </m:sub>
                                <m:sup>
                                  <m:r>
                                    <a:rPr lang="en-US" sz="1600" b="0" i="1" smtClean="0">
                                      <a:solidFill>
                                        <a:schemeClr val="tx1"/>
                                      </a:solidFill>
                                      <a:latin typeface="Cambria Math" panose="02040503050406030204" pitchFamily="18" charset="0"/>
                                    </a:rPr>
                                    <m:t>𝐻</m:t>
                                  </m:r>
                                </m:sup>
                              </m:sSubSup>
                              <m:r>
                                <a:rPr lang="en-US" sz="1600" b="0" i="1" smtClean="0">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𝜑</m:t>
                                  </m:r>
                                </m:e>
                                <m:sup>
                                  <m:r>
                                    <a:rPr lang="en-US" sz="1600" b="0" i="1" smtClean="0">
                                      <a:latin typeface="Cambria Math" panose="02040503050406030204" pitchFamily="18" charset="0"/>
                                      <a:ea typeface="Cambria Math" panose="02040503050406030204" pitchFamily="18" charset="0"/>
                                    </a:rPr>
                                    <m:t>𝐻𝐻</m:t>
                                  </m:r>
                                </m:sup>
                              </m:sSup>
                            </m:oMath>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967273391"/>
                      </a:ext>
                    </a:extLst>
                  </a:tr>
                </a:tbl>
              </a:graphicData>
            </a:graphic>
          </p:graphicFrame>
        </mc:Choice>
        <mc:Fallback xmlns="">
          <p:graphicFrame>
            <p:nvGraphicFramePr>
              <p:cNvPr id="10" name="Table 10">
                <a:extLst>
                  <a:ext uri="{FF2B5EF4-FFF2-40B4-BE49-F238E27FC236}">
                    <a16:creationId xmlns:a16="http://schemas.microsoft.com/office/drawing/2014/main" id="{E07917AF-C541-7B04-1BAA-3BF2AD8E8D13}"/>
                  </a:ext>
                </a:extLst>
              </p:cNvPr>
              <p:cNvGraphicFramePr>
                <a:graphicFrameLocks noGrp="1"/>
              </p:cNvGraphicFramePr>
              <p:nvPr>
                <p:extLst>
                  <p:ext uri="{D42A27DB-BD31-4B8C-83A1-F6EECF244321}">
                    <p14:modId xmlns:p14="http://schemas.microsoft.com/office/powerpoint/2010/main" val="4035719482"/>
                  </p:ext>
                </p:extLst>
              </p:nvPr>
            </p:nvGraphicFramePr>
            <p:xfrm>
              <a:off x="764120" y="1677937"/>
              <a:ext cx="5082394" cy="2186507"/>
            </p:xfrm>
            <a:graphic>
              <a:graphicData uri="http://schemas.openxmlformats.org/drawingml/2006/table">
                <a:tbl>
                  <a:tblPr firstRow="1" bandRow="1">
                    <a:tableStyleId>{5C22544A-7EE6-4342-B048-85BDC9FD1C3A}</a:tableStyleId>
                  </a:tblPr>
                  <a:tblGrid>
                    <a:gridCol w="1117136">
                      <a:extLst>
                        <a:ext uri="{9D8B030D-6E8A-4147-A177-3AD203B41FA5}">
                          <a16:colId xmlns:a16="http://schemas.microsoft.com/office/drawing/2014/main" val="2986208829"/>
                        </a:ext>
                      </a:extLst>
                    </a:gridCol>
                    <a:gridCol w="723014">
                      <a:extLst>
                        <a:ext uri="{9D8B030D-6E8A-4147-A177-3AD203B41FA5}">
                          <a16:colId xmlns:a16="http://schemas.microsoft.com/office/drawing/2014/main" val="3121264248"/>
                        </a:ext>
                      </a:extLst>
                    </a:gridCol>
                    <a:gridCol w="1860697">
                      <a:extLst>
                        <a:ext uri="{9D8B030D-6E8A-4147-A177-3AD203B41FA5}">
                          <a16:colId xmlns:a16="http://schemas.microsoft.com/office/drawing/2014/main" val="767649267"/>
                        </a:ext>
                      </a:extLst>
                    </a:gridCol>
                    <a:gridCol w="1381547">
                      <a:extLst>
                        <a:ext uri="{9D8B030D-6E8A-4147-A177-3AD203B41FA5}">
                          <a16:colId xmlns:a16="http://schemas.microsoft.com/office/drawing/2014/main" val="890402223"/>
                        </a:ext>
                      </a:extLst>
                    </a:gridCol>
                  </a:tblGrid>
                  <a:tr h="579120">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449147">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56780" t="-132432" r="-453390" b="-27432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99020" t="-132432" r="-74837" b="-27432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68282" t="-132432" r="-881" b="-274324"/>
                          </a:stretch>
                        </a:blipFill>
                      </a:tcPr>
                    </a:tc>
                    <a:extLst>
                      <a:ext uri="{0D108BD9-81ED-4DB2-BD59-A6C34878D82A}">
                        <a16:rowId xmlns:a16="http://schemas.microsoft.com/office/drawing/2014/main" val="2895687684"/>
                      </a:ext>
                    </a:extLst>
                  </a:tr>
                  <a:tr h="579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56780" t="-181053" r="-453390" b="-1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99020" t="-181053" r="-74837" b="-1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68282" t="-181053" r="-881" b="-113684"/>
                          </a:stretch>
                        </a:blipFill>
                      </a:tcPr>
                    </a:tc>
                    <a:extLst>
                      <a:ext uri="{0D108BD9-81ED-4DB2-BD59-A6C34878D82A}">
                        <a16:rowId xmlns:a16="http://schemas.microsoft.com/office/drawing/2014/main" val="3806501769"/>
                      </a:ext>
                    </a:extLst>
                  </a:tr>
                  <a:tr h="579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56780" t="-281053" r="-453390" b="-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99020" t="-281053" r="-74837" b="-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68282" t="-281053" r="-881" b="-13684"/>
                          </a:stretch>
                        </a:blipFill>
                      </a:tcPr>
                    </a:tc>
                    <a:extLst>
                      <a:ext uri="{0D108BD9-81ED-4DB2-BD59-A6C34878D82A}">
                        <a16:rowId xmlns:a16="http://schemas.microsoft.com/office/drawing/2014/main" val="967273391"/>
                      </a:ext>
                    </a:extLst>
                  </a:tr>
                </a:tbl>
              </a:graphicData>
            </a:graphic>
          </p:graphicFrame>
        </mc:Fallback>
      </mc:AlternateContent>
      <p:sp>
        <p:nvSpPr>
          <p:cNvPr id="11" name="TextBox 10">
            <a:extLst>
              <a:ext uri="{FF2B5EF4-FFF2-40B4-BE49-F238E27FC236}">
                <a16:creationId xmlns:a16="http://schemas.microsoft.com/office/drawing/2014/main" id="{A255A142-56AA-62E5-23DD-E5D4FD94F0D2}"/>
              </a:ext>
            </a:extLst>
          </p:cNvPr>
          <p:cNvSpPr txBox="1"/>
          <p:nvPr/>
        </p:nvSpPr>
        <p:spPr>
          <a:xfrm rot="16200000">
            <a:off x="-87481" y="2901498"/>
            <a:ext cx="1166536" cy="369332"/>
          </a:xfrm>
          <a:prstGeom prst="rect">
            <a:avLst/>
          </a:prstGeom>
          <a:noFill/>
        </p:spPr>
        <p:txBody>
          <a:bodyPr wrap="square">
            <a:spAutoFit/>
          </a:bodyPr>
          <a:lstStyle/>
          <a:p>
            <a:pPr algn="ctr"/>
            <a:r>
              <a:rPr lang="en-US" b="0" dirty="0">
                <a:solidFill>
                  <a:schemeClr val="tx1"/>
                </a:solidFill>
              </a:rPr>
              <a:t>State (t-1)</a:t>
            </a:r>
          </a:p>
        </p:txBody>
      </p:sp>
      <p:sp>
        <p:nvSpPr>
          <p:cNvPr id="12" name="TextBox 11">
            <a:extLst>
              <a:ext uri="{FF2B5EF4-FFF2-40B4-BE49-F238E27FC236}">
                <a16:creationId xmlns:a16="http://schemas.microsoft.com/office/drawing/2014/main" id="{B1EC6938-27FB-1D5D-3CE0-AE6D0FF20D33}"/>
              </a:ext>
            </a:extLst>
          </p:cNvPr>
          <p:cNvSpPr txBox="1"/>
          <p:nvPr/>
        </p:nvSpPr>
        <p:spPr>
          <a:xfrm>
            <a:off x="3070546" y="1323213"/>
            <a:ext cx="1166536" cy="369332"/>
          </a:xfrm>
          <a:prstGeom prst="rect">
            <a:avLst/>
          </a:prstGeom>
          <a:noFill/>
        </p:spPr>
        <p:txBody>
          <a:bodyPr wrap="square">
            <a:spAutoFit/>
          </a:bodyPr>
          <a:lstStyle/>
          <a:p>
            <a:pPr algn="ctr"/>
            <a:r>
              <a:rPr lang="en-US" b="0" dirty="0">
                <a:solidFill>
                  <a:schemeClr val="tx1"/>
                </a:solidFill>
              </a:rPr>
              <a:t>State (t)</a:t>
            </a:r>
          </a:p>
        </p:txBody>
      </p:sp>
      <p:sp>
        <p:nvSpPr>
          <p:cNvPr id="14" name="TextBox 13">
            <a:extLst>
              <a:ext uri="{FF2B5EF4-FFF2-40B4-BE49-F238E27FC236}">
                <a16:creationId xmlns:a16="http://schemas.microsoft.com/office/drawing/2014/main" id="{D6DE44DD-7977-8290-3EE8-E9C95F10A43A}"/>
              </a:ext>
            </a:extLst>
          </p:cNvPr>
          <p:cNvSpPr txBox="1"/>
          <p:nvPr/>
        </p:nvSpPr>
        <p:spPr>
          <a:xfrm>
            <a:off x="184327" y="5225083"/>
            <a:ext cx="2369519" cy="646331"/>
          </a:xfrm>
          <a:prstGeom prst="rect">
            <a:avLst/>
          </a:prstGeom>
          <a:noFill/>
        </p:spPr>
        <p:txBody>
          <a:bodyPr wrap="square">
            <a:spAutoFit/>
          </a:bodyPr>
          <a:lstStyle/>
          <a:p>
            <a:r>
              <a:rPr lang="en-US" sz="1200" i="1" dirty="0">
                <a:latin typeface="Times New Roman" panose="02020603050405020304" pitchFamily="18" charset="0"/>
                <a:cs typeface="Times New Roman" panose="02020603050405020304" pitchFamily="18" charset="0"/>
              </a:rPr>
              <a:t>p </a:t>
            </a:r>
            <a:r>
              <a:rPr lang="en-US" sz="1200" dirty="0"/>
              <a:t>= </a:t>
            </a:r>
            <a:r>
              <a:rPr lang="en-US" sz="1200" dirty="0">
                <a:latin typeface="Cambria Math" panose="02040503050406030204" pitchFamily="18" charset="0"/>
                <a:ea typeface="Cambria Math" panose="02040503050406030204" pitchFamily="18" charset="0"/>
              </a:rPr>
              <a:t>detection probability conditional on being present, </a:t>
            </a:r>
          </a:p>
          <a:p>
            <a:r>
              <a:rPr lang="en-US" sz="1200" b="0" i="1" dirty="0">
                <a:latin typeface="Cambria Math" panose="02040503050406030204" pitchFamily="18" charset="0"/>
                <a:ea typeface="Cambria Math" panose="02040503050406030204" pitchFamily="18" charset="0"/>
              </a:rPr>
              <a:t>p ~ Beta</a:t>
            </a:r>
            <a:r>
              <a:rPr lang="en-US" sz="1200" b="0" dirty="0">
                <a:latin typeface="Cambria Math" panose="02040503050406030204" pitchFamily="18" charset="0"/>
                <a:ea typeface="Cambria Math" panose="02040503050406030204" pitchFamily="18" charset="0"/>
              </a:rPr>
              <a:t>(1,1)</a:t>
            </a:r>
            <a:endParaRPr lang="en-US" sz="1200" b="0" i="1"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graphicFrame>
            <p:nvGraphicFramePr>
              <p:cNvPr id="15" name="Table 10">
                <a:extLst>
                  <a:ext uri="{FF2B5EF4-FFF2-40B4-BE49-F238E27FC236}">
                    <a16:creationId xmlns:a16="http://schemas.microsoft.com/office/drawing/2014/main" id="{0796A1AD-F529-1786-04EB-9027F7EAA97C}"/>
                  </a:ext>
                </a:extLst>
              </p:cNvPr>
              <p:cNvGraphicFramePr>
                <a:graphicFrameLocks noGrp="1"/>
              </p:cNvGraphicFramePr>
              <p:nvPr>
                <p:extLst>
                  <p:ext uri="{D42A27DB-BD31-4B8C-83A1-F6EECF244321}">
                    <p14:modId xmlns:p14="http://schemas.microsoft.com/office/powerpoint/2010/main" val="1811065093"/>
                  </p:ext>
                </p:extLst>
              </p:nvPr>
            </p:nvGraphicFramePr>
            <p:xfrm>
              <a:off x="6818772" y="4548461"/>
              <a:ext cx="4902232" cy="2131452"/>
            </p:xfrm>
            <a:graphic>
              <a:graphicData uri="http://schemas.openxmlformats.org/drawingml/2006/table">
                <a:tbl>
                  <a:tblPr firstRow="1" bandRow="1">
                    <a:tableStyleId>{5C22544A-7EE6-4342-B048-85BDC9FD1C3A}</a:tableStyleId>
                  </a:tblPr>
                  <a:tblGrid>
                    <a:gridCol w="1225558">
                      <a:extLst>
                        <a:ext uri="{9D8B030D-6E8A-4147-A177-3AD203B41FA5}">
                          <a16:colId xmlns:a16="http://schemas.microsoft.com/office/drawing/2014/main" val="2986208829"/>
                        </a:ext>
                      </a:extLst>
                    </a:gridCol>
                    <a:gridCol w="1025001">
                      <a:extLst>
                        <a:ext uri="{9D8B030D-6E8A-4147-A177-3AD203B41FA5}">
                          <a16:colId xmlns:a16="http://schemas.microsoft.com/office/drawing/2014/main" val="3121264248"/>
                        </a:ext>
                      </a:extLst>
                    </a:gridCol>
                    <a:gridCol w="1605516">
                      <a:extLst>
                        <a:ext uri="{9D8B030D-6E8A-4147-A177-3AD203B41FA5}">
                          <a16:colId xmlns:a16="http://schemas.microsoft.com/office/drawing/2014/main" val="767649267"/>
                        </a:ext>
                      </a:extLst>
                    </a:gridCol>
                    <a:gridCol w="1046157">
                      <a:extLst>
                        <a:ext uri="{9D8B030D-6E8A-4147-A177-3AD203B41FA5}">
                          <a16:colId xmlns:a16="http://schemas.microsoft.com/office/drawing/2014/main" val="890402223"/>
                        </a:ext>
                      </a:extLst>
                    </a:gridCol>
                  </a:tblGrid>
                  <a:tr h="637932">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p>
                          <a:pPr algn="ctr"/>
                          <a:r>
                            <a:rPr lang="en-US" sz="1600" b="0" dirty="0">
                              <a:solidFill>
                                <a:schemeClr val="tx1"/>
                              </a:solidFill>
                            </a:rPr>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p>
                          <a:pPr algn="ctr"/>
                          <a:r>
                            <a:rPr lang="en-US" sz="1600" b="0" dirty="0">
                              <a:solidFill>
                                <a:schemeClr val="tx1"/>
                              </a:solidFill>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334074">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BCB"/>
                        </a:solidFill>
                      </a:tcPr>
                    </a:tc>
                    <a:extLst>
                      <a:ext uri="{0D108BD9-81ED-4DB2-BD59-A6C34878D82A}">
                        <a16:rowId xmlns:a16="http://schemas.microsoft.com/office/drawing/2014/main" val="2895687684"/>
                      </a:ext>
                    </a:extLst>
                  </a:tr>
                  <a:tr h="4935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𝐿</m:t>
                                    </m:r>
                                  </m:sup>
                                </m:sSup>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𝐿</m:t>
                                    </m:r>
                                  </m:sup>
                                </m:sSup>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extLst>
                      <a:ext uri="{0D108BD9-81ED-4DB2-BD59-A6C34878D82A}">
                        <a16:rowId xmlns:a16="http://schemas.microsoft.com/office/drawing/2014/main" val="3806501769"/>
                      </a:ext>
                    </a:extLst>
                  </a:tr>
                  <a:tr h="49427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𝐻</m:t>
                                    </m:r>
                                  </m:sup>
                                </m:sSup>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(1−</m:t>
                                    </m:r>
                                    <m:r>
                                      <a:rPr lang="en-US" sz="1600" b="0" i="1" smtClean="0">
                                        <a:latin typeface="Cambria Math" panose="02040503050406030204" pitchFamily="18" charset="0"/>
                                      </a:rPr>
                                      <m:t>𝑝</m:t>
                                    </m:r>
                                  </m:e>
                                  <m:sup>
                                    <m:r>
                                      <a:rPr lang="en-US" sz="1600" b="0" i="1" smtClean="0">
                                        <a:latin typeface="Cambria Math" panose="02040503050406030204" pitchFamily="18" charset="0"/>
                                      </a:rPr>
                                      <m:t>𝐻</m:t>
                                    </m:r>
                                  </m:sup>
                                </m:sSup>
                                <m:r>
                                  <a:rPr lang="en-US" sz="1600" b="0" i="1" smtClean="0">
                                    <a:latin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𝛿</m:t>
                                </m:r>
                                <m:r>
                                  <a:rPr lang="en-US" sz="1600" b="0" i="1" smtClean="0">
                                    <a:latin typeface="Cambria Math" panose="02040503050406030204" pitchFamily="18" charset="0"/>
                                    <a:ea typeface="Cambria Math" panose="02040503050406030204" pitchFamily="18" charset="0"/>
                                  </a:rPr>
                                  <m:t>)</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𝐻</m:t>
                                    </m:r>
                                  </m:sup>
                                </m:sSup>
                                <m:r>
                                  <a:rPr lang="en-US" sz="1600" b="0" i="1" smtClean="0">
                                    <a:latin typeface="Cambria Math" panose="02040503050406030204" pitchFamily="18" charset="0"/>
                                    <a:ea typeface="Cambria Math" panose="02040503050406030204" pitchFamily="18" charset="0"/>
                                  </a:rPr>
                                  <m:t>𝛿</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extLst>
                      <a:ext uri="{0D108BD9-81ED-4DB2-BD59-A6C34878D82A}">
                        <a16:rowId xmlns:a16="http://schemas.microsoft.com/office/drawing/2014/main" val="967273391"/>
                      </a:ext>
                    </a:extLst>
                  </a:tr>
                </a:tbl>
              </a:graphicData>
            </a:graphic>
          </p:graphicFrame>
        </mc:Choice>
        <mc:Fallback xmlns="">
          <p:graphicFrame>
            <p:nvGraphicFramePr>
              <p:cNvPr id="15" name="Table 10">
                <a:extLst>
                  <a:ext uri="{FF2B5EF4-FFF2-40B4-BE49-F238E27FC236}">
                    <a16:creationId xmlns:a16="http://schemas.microsoft.com/office/drawing/2014/main" id="{0796A1AD-F529-1786-04EB-9027F7EAA97C}"/>
                  </a:ext>
                </a:extLst>
              </p:cNvPr>
              <p:cNvGraphicFramePr>
                <a:graphicFrameLocks noGrp="1"/>
              </p:cNvGraphicFramePr>
              <p:nvPr>
                <p:extLst>
                  <p:ext uri="{D42A27DB-BD31-4B8C-83A1-F6EECF244321}">
                    <p14:modId xmlns:p14="http://schemas.microsoft.com/office/powerpoint/2010/main" val="1811065093"/>
                  </p:ext>
                </p:extLst>
              </p:nvPr>
            </p:nvGraphicFramePr>
            <p:xfrm>
              <a:off x="6818772" y="4548461"/>
              <a:ext cx="4902232" cy="2131452"/>
            </p:xfrm>
            <a:graphic>
              <a:graphicData uri="http://schemas.openxmlformats.org/drawingml/2006/table">
                <a:tbl>
                  <a:tblPr firstRow="1" bandRow="1">
                    <a:tableStyleId>{5C22544A-7EE6-4342-B048-85BDC9FD1C3A}</a:tableStyleId>
                  </a:tblPr>
                  <a:tblGrid>
                    <a:gridCol w="1225558">
                      <a:extLst>
                        <a:ext uri="{9D8B030D-6E8A-4147-A177-3AD203B41FA5}">
                          <a16:colId xmlns:a16="http://schemas.microsoft.com/office/drawing/2014/main" val="2986208829"/>
                        </a:ext>
                      </a:extLst>
                    </a:gridCol>
                    <a:gridCol w="1025001">
                      <a:extLst>
                        <a:ext uri="{9D8B030D-6E8A-4147-A177-3AD203B41FA5}">
                          <a16:colId xmlns:a16="http://schemas.microsoft.com/office/drawing/2014/main" val="3121264248"/>
                        </a:ext>
                      </a:extLst>
                    </a:gridCol>
                    <a:gridCol w="1605516">
                      <a:extLst>
                        <a:ext uri="{9D8B030D-6E8A-4147-A177-3AD203B41FA5}">
                          <a16:colId xmlns:a16="http://schemas.microsoft.com/office/drawing/2014/main" val="767649267"/>
                        </a:ext>
                      </a:extLst>
                    </a:gridCol>
                    <a:gridCol w="1046157">
                      <a:extLst>
                        <a:ext uri="{9D8B030D-6E8A-4147-A177-3AD203B41FA5}">
                          <a16:colId xmlns:a16="http://schemas.microsoft.com/office/drawing/2014/main" val="890402223"/>
                        </a:ext>
                      </a:extLst>
                    </a:gridCol>
                  </a:tblGrid>
                  <a:tr h="637932">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p>
                          <a:pPr algn="ctr"/>
                          <a:r>
                            <a:rPr lang="en-US" sz="1600" b="0" dirty="0">
                              <a:solidFill>
                                <a:schemeClr val="tx1"/>
                              </a:solidFill>
                            </a:rPr>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p>
                          <a:pPr algn="ctr"/>
                          <a:r>
                            <a:rPr lang="en-US" sz="1600" b="0" dirty="0">
                              <a:solidFill>
                                <a:schemeClr val="tx1"/>
                              </a:solidFill>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335280">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19527" t="-192727" r="-258580" b="-36909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41065" t="-192727" r="-66160" b="-36909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BCB"/>
                        </a:solidFill>
                      </a:tcPr>
                    </a:tc>
                    <a:extLst>
                      <a:ext uri="{0D108BD9-81ED-4DB2-BD59-A6C34878D82A}">
                        <a16:rowId xmlns:a16="http://schemas.microsoft.com/office/drawing/2014/main" val="2895687684"/>
                      </a:ext>
                    </a:extLst>
                  </a:tr>
                  <a:tr h="579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19527" t="-169474" r="-258580" b="-1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41065" t="-169474" r="-66160" b="-11368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CBCB"/>
                        </a:solidFill>
                      </a:tcPr>
                    </a:tc>
                    <a:extLst>
                      <a:ext uri="{0D108BD9-81ED-4DB2-BD59-A6C34878D82A}">
                        <a16:rowId xmlns:a16="http://schemas.microsoft.com/office/drawing/2014/main" val="3806501769"/>
                      </a:ext>
                    </a:extLst>
                  </a:tr>
                  <a:tr h="579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19527" t="-269474" r="-258580" b="-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41065" t="-269474" r="-66160" b="-1368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368605" t="-269474" r="-1163" b="-13684"/>
                          </a:stretch>
                        </a:blipFill>
                      </a:tcPr>
                    </a:tc>
                    <a:extLst>
                      <a:ext uri="{0D108BD9-81ED-4DB2-BD59-A6C34878D82A}">
                        <a16:rowId xmlns:a16="http://schemas.microsoft.com/office/drawing/2014/main" val="96727339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0">
                <a:extLst>
                  <a:ext uri="{FF2B5EF4-FFF2-40B4-BE49-F238E27FC236}">
                    <a16:creationId xmlns:a16="http://schemas.microsoft.com/office/drawing/2014/main" id="{E7C6F67E-6ADE-E1AE-2191-2C783DB38BE1}"/>
                  </a:ext>
                </a:extLst>
              </p:cNvPr>
              <p:cNvGraphicFramePr>
                <a:graphicFrameLocks noGrp="1"/>
              </p:cNvGraphicFramePr>
              <p:nvPr>
                <p:extLst>
                  <p:ext uri="{D42A27DB-BD31-4B8C-83A1-F6EECF244321}">
                    <p14:modId xmlns:p14="http://schemas.microsoft.com/office/powerpoint/2010/main" val="2287147550"/>
                  </p:ext>
                </p:extLst>
              </p:nvPr>
            </p:nvGraphicFramePr>
            <p:xfrm>
              <a:off x="2397433" y="4195714"/>
              <a:ext cx="3322883" cy="2389951"/>
            </p:xfrm>
            <a:graphic>
              <a:graphicData uri="http://schemas.openxmlformats.org/drawingml/2006/table">
                <a:tbl>
                  <a:tblPr firstRow="1" bandRow="1">
                    <a:tableStyleId>{5C22544A-7EE6-4342-B048-85BDC9FD1C3A}</a:tableStyleId>
                  </a:tblPr>
                  <a:tblGrid>
                    <a:gridCol w="1233370">
                      <a:extLst>
                        <a:ext uri="{9D8B030D-6E8A-4147-A177-3AD203B41FA5}">
                          <a16:colId xmlns:a16="http://schemas.microsoft.com/office/drawing/2014/main" val="2986208829"/>
                        </a:ext>
                      </a:extLst>
                    </a:gridCol>
                    <a:gridCol w="1029588">
                      <a:extLst>
                        <a:ext uri="{9D8B030D-6E8A-4147-A177-3AD203B41FA5}">
                          <a16:colId xmlns:a16="http://schemas.microsoft.com/office/drawing/2014/main" val="3121264248"/>
                        </a:ext>
                      </a:extLst>
                    </a:gridCol>
                    <a:gridCol w="1059925">
                      <a:extLst>
                        <a:ext uri="{9D8B030D-6E8A-4147-A177-3AD203B41FA5}">
                          <a16:colId xmlns:a16="http://schemas.microsoft.com/office/drawing/2014/main" val="767649267"/>
                        </a:ext>
                      </a:extLst>
                    </a:gridCol>
                  </a:tblGrid>
                  <a:tr h="637932">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534967">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0</m:t>
                                </m:r>
                              </m:oMath>
                            </m:oMathPara>
                          </a14:m>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95687684"/>
                      </a:ext>
                    </a:extLst>
                  </a:tr>
                  <a:tr h="5613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𝑝</m:t>
                                </m:r>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6443650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m:t>
                                </m:r>
                                <m:r>
                                  <a:rPr lang="en-US" sz="1600" b="0" i="1" smtClean="0">
                                    <a:latin typeface="Cambria Math" panose="02040503050406030204" pitchFamily="18" charset="0"/>
                                  </a:rPr>
                                  <m:t>𝑝</m:t>
                                </m:r>
                              </m:oMath>
                            </m:oMathPara>
                          </a14:m>
                          <a:endParaRPr 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612782419"/>
                      </a:ext>
                    </a:extLst>
                  </a:tr>
                </a:tbl>
              </a:graphicData>
            </a:graphic>
          </p:graphicFrame>
        </mc:Choice>
        <mc:Fallback xmlns="">
          <p:graphicFrame>
            <p:nvGraphicFramePr>
              <p:cNvPr id="17" name="Table 10">
                <a:extLst>
                  <a:ext uri="{FF2B5EF4-FFF2-40B4-BE49-F238E27FC236}">
                    <a16:creationId xmlns:a16="http://schemas.microsoft.com/office/drawing/2014/main" id="{E7C6F67E-6ADE-E1AE-2191-2C783DB38BE1}"/>
                  </a:ext>
                </a:extLst>
              </p:cNvPr>
              <p:cNvGraphicFramePr>
                <a:graphicFrameLocks noGrp="1"/>
              </p:cNvGraphicFramePr>
              <p:nvPr>
                <p:extLst>
                  <p:ext uri="{D42A27DB-BD31-4B8C-83A1-F6EECF244321}">
                    <p14:modId xmlns:p14="http://schemas.microsoft.com/office/powerpoint/2010/main" val="2287147550"/>
                  </p:ext>
                </p:extLst>
              </p:nvPr>
            </p:nvGraphicFramePr>
            <p:xfrm>
              <a:off x="2397433" y="4195714"/>
              <a:ext cx="3322883" cy="2389951"/>
            </p:xfrm>
            <a:graphic>
              <a:graphicData uri="http://schemas.openxmlformats.org/drawingml/2006/table">
                <a:tbl>
                  <a:tblPr firstRow="1" bandRow="1">
                    <a:tableStyleId>{5C22544A-7EE6-4342-B048-85BDC9FD1C3A}</a:tableStyleId>
                  </a:tblPr>
                  <a:tblGrid>
                    <a:gridCol w="1233370">
                      <a:extLst>
                        <a:ext uri="{9D8B030D-6E8A-4147-A177-3AD203B41FA5}">
                          <a16:colId xmlns:a16="http://schemas.microsoft.com/office/drawing/2014/main" val="2986208829"/>
                        </a:ext>
                      </a:extLst>
                    </a:gridCol>
                    <a:gridCol w="1029588">
                      <a:extLst>
                        <a:ext uri="{9D8B030D-6E8A-4147-A177-3AD203B41FA5}">
                          <a16:colId xmlns:a16="http://schemas.microsoft.com/office/drawing/2014/main" val="3121264248"/>
                        </a:ext>
                      </a:extLst>
                    </a:gridCol>
                    <a:gridCol w="1059925">
                      <a:extLst>
                        <a:ext uri="{9D8B030D-6E8A-4147-A177-3AD203B41FA5}">
                          <a16:colId xmlns:a16="http://schemas.microsoft.com/office/drawing/2014/main" val="767649267"/>
                        </a:ext>
                      </a:extLst>
                    </a:gridCol>
                  </a:tblGrid>
                  <a:tr h="637932">
                    <a:tc>
                      <a:txBody>
                        <a:bodyPr/>
                        <a:lstStyle/>
                        <a:p>
                          <a:pPr algn="ctr"/>
                          <a:endParaRPr lang="en-US" sz="16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534967">
                    <a:tc>
                      <a:txBody>
                        <a:bodyPr/>
                        <a:lstStyle/>
                        <a:p>
                          <a:pPr algn="ctr"/>
                          <a:r>
                            <a:rPr lang="en-US" sz="1600"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120710" t="-120455" r="-104142" b="-236364"/>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9"/>
                          <a:stretch>
                            <a:fillRect l="-214368" t="-120455" r="-1149" b="-236364"/>
                          </a:stretch>
                        </a:blipFill>
                      </a:tcPr>
                    </a:tc>
                    <a:extLst>
                      <a:ext uri="{0D108BD9-81ED-4DB2-BD59-A6C34878D82A}">
                        <a16:rowId xmlns:a16="http://schemas.microsoft.com/office/drawing/2014/main" val="2895687684"/>
                      </a:ext>
                    </a:extLst>
                  </a:tr>
                  <a:tr h="579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Low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20710" t="-204211" r="-104142" b="-11894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14368" t="-204211" r="-1149" b="-118947"/>
                          </a:stretch>
                        </a:blipFill>
                      </a:tcPr>
                    </a:tc>
                    <a:extLst>
                      <a:ext uri="{0D108BD9-81ED-4DB2-BD59-A6C34878D82A}">
                        <a16:rowId xmlns:a16="http://schemas.microsoft.com/office/drawing/2014/main" val="6443650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High abundance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120710" t="-275238" r="-104142" b="-761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214368" t="-275238" r="-1149" b="-7619"/>
                          </a:stretch>
                        </a:blipFill>
                      </a:tcPr>
                    </a:tc>
                    <a:extLst>
                      <a:ext uri="{0D108BD9-81ED-4DB2-BD59-A6C34878D82A}">
                        <a16:rowId xmlns:a16="http://schemas.microsoft.com/office/drawing/2014/main" val="1612782419"/>
                      </a:ext>
                    </a:extLst>
                  </a:tr>
                </a:tbl>
              </a:graphicData>
            </a:graphic>
          </p:graphicFrame>
        </mc:Fallback>
      </mc:AlternateContent>
      <p:sp>
        <p:nvSpPr>
          <p:cNvPr id="19" name="TextBox 18">
            <a:extLst>
              <a:ext uri="{FF2B5EF4-FFF2-40B4-BE49-F238E27FC236}">
                <a16:creationId xmlns:a16="http://schemas.microsoft.com/office/drawing/2014/main" id="{54AE2085-A9D3-D653-ED0C-B90B280133D2}"/>
              </a:ext>
            </a:extLst>
          </p:cNvPr>
          <p:cNvSpPr txBox="1"/>
          <p:nvPr/>
        </p:nvSpPr>
        <p:spPr>
          <a:xfrm>
            <a:off x="593437" y="1655589"/>
            <a:ext cx="1399412" cy="584775"/>
          </a:xfrm>
          <a:prstGeom prst="rect">
            <a:avLst/>
          </a:prstGeom>
          <a:noFill/>
        </p:spPr>
        <p:txBody>
          <a:bodyPr wrap="square">
            <a:spAutoFit/>
          </a:bodyPr>
          <a:lstStyle/>
          <a:p>
            <a:pPr algn="ctr"/>
            <a:r>
              <a:rPr lang="en-US" sz="1600" b="0" dirty="0">
                <a:solidFill>
                  <a:schemeClr val="tx1"/>
                </a:solidFill>
                <a:highlight>
                  <a:srgbClr val="5B9BD5"/>
                </a:highlight>
              </a:rPr>
              <a:t>TRANSITION MATRIX</a:t>
            </a:r>
          </a:p>
        </p:txBody>
      </p:sp>
      <p:sp>
        <p:nvSpPr>
          <p:cNvPr id="20" name="TextBox 19">
            <a:extLst>
              <a:ext uri="{FF2B5EF4-FFF2-40B4-BE49-F238E27FC236}">
                <a16:creationId xmlns:a16="http://schemas.microsoft.com/office/drawing/2014/main" id="{C2835BCE-EE97-3BFB-90E0-4CDD05B2F784}"/>
              </a:ext>
            </a:extLst>
          </p:cNvPr>
          <p:cNvSpPr txBox="1"/>
          <p:nvPr/>
        </p:nvSpPr>
        <p:spPr>
          <a:xfrm>
            <a:off x="2243276" y="4256073"/>
            <a:ext cx="1507066" cy="584775"/>
          </a:xfrm>
          <a:prstGeom prst="rect">
            <a:avLst/>
          </a:prstGeom>
          <a:noFill/>
        </p:spPr>
        <p:txBody>
          <a:bodyPr wrap="square">
            <a:spAutoFit/>
          </a:bodyPr>
          <a:lstStyle/>
          <a:p>
            <a:pPr algn="ctr"/>
            <a:r>
              <a:rPr lang="en-US" sz="1600" b="0" dirty="0">
                <a:solidFill>
                  <a:schemeClr val="tx1"/>
                </a:solidFill>
                <a:highlight>
                  <a:srgbClr val="C0C0C0"/>
                </a:highlight>
              </a:rPr>
              <a:t>OBSERVATION MATRIX 1</a:t>
            </a:r>
          </a:p>
        </p:txBody>
      </p:sp>
      <p:sp>
        <p:nvSpPr>
          <p:cNvPr id="21" name="TextBox 20">
            <a:extLst>
              <a:ext uri="{FF2B5EF4-FFF2-40B4-BE49-F238E27FC236}">
                <a16:creationId xmlns:a16="http://schemas.microsoft.com/office/drawing/2014/main" id="{73B8EDBA-9ACF-DD7D-731D-E7810CD56B0F}"/>
              </a:ext>
            </a:extLst>
          </p:cNvPr>
          <p:cNvSpPr txBox="1"/>
          <p:nvPr/>
        </p:nvSpPr>
        <p:spPr>
          <a:xfrm>
            <a:off x="6652255" y="4579285"/>
            <a:ext cx="1507066" cy="584775"/>
          </a:xfrm>
          <a:prstGeom prst="rect">
            <a:avLst/>
          </a:prstGeom>
          <a:noFill/>
        </p:spPr>
        <p:txBody>
          <a:bodyPr wrap="square">
            <a:spAutoFit/>
          </a:bodyPr>
          <a:lstStyle/>
          <a:p>
            <a:pPr algn="ctr"/>
            <a:r>
              <a:rPr lang="en-US" sz="1600" b="0" dirty="0">
                <a:solidFill>
                  <a:schemeClr val="tx1"/>
                </a:solidFill>
                <a:highlight>
                  <a:srgbClr val="FF0000"/>
                </a:highlight>
              </a:rPr>
              <a:t>OBSERVATION MATRIX 1</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299DEBB-88A0-CF77-A8F2-B95633E6CF56}"/>
                  </a:ext>
                </a:extLst>
              </p:cNvPr>
              <p:cNvSpPr txBox="1"/>
              <p:nvPr/>
            </p:nvSpPr>
            <p:spPr>
              <a:xfrm>
                <a:off x="8931349" y="2612135"/>
                <a:ext cx="3090530" cy="830997"/>
              </a:xfrm>
              <a:prstGeom prst="rect">
                <a:avLst/>
              </a:prstGeom>
              <a:noFill/>
            </p:spPr>
            <p:txBody>
              <a:bodyPr wrap="square">
                <a:spAutoFit/>
              </a:bodyPr>
              <a:lstStyle/>
              <a:p>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𝑚</m:t>
                        </m:r>
                      </m:sup>
                    </m:sSup>
                  </m:oMath>
                </a14:m>
                <a:r>
                  <a:rPr lang="en-US" sz="1600" i="1" dirty="0">
                    <a:latin typeface="Times New Roman" panose="02020603050405020304" pitchFamily="18" charset="0"/>
                    <a:cs typeface="Times New Roman" panose="02020603050405020304" pitchFamily="18" charset="0"/>
                  </a:rPr>
                  <a:t> </a:t>
                </a:r>
                <a:r>
                  <a:rPr lang="en-US" sz="1600" dirty="0"/>
                  <a:t>= </a:t>
                </a:r>
                <a:r>
                  <a:rPr lang="en-US" sz="1600" dirty="0">
                    <a:latin typeface="Cambria Math" panose="02040503050406030204" pitchFamily="18" charset="0"/>
                    <a:ea typeface="Cambria Math" panose="02040503050406030204" pitchFamily="18" charset="0"/>
                  </a:rPr>
                  <a:t>Detection probability given the true state is m (Low or High),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𝑝</m:t>
                        </m:r>
                      </m:e>
                      <m:sup>
                        <m:r>
                          <a:rPr lang="en-US" sz="1600" i="1">
                            <a:latin typeface="Cambria Math" panose="02040503050406030204" pitchFamily="18" charset="0"/>
                          </a:rPr>
                          <m:t>𝑚</m:t>
                        </m:r>
                      </m:sup>
                    </m:sSup>
                  </m:oMath>
                </a14:m>
                <a:r>
                  <a:rPr lang="en-US" sz="1600" i="1" dirty="0">
                    <a:latin typeface="Times New Roman" panose="02020603050405020304" pitchFamily="18" charset="0"/>
                    <a:cs typeface="Times New Roman" panose="02020603050405020304" pitchFamily="18" charset="0"/>
                  </a:rPr>
                  <a:t> ~ Beta</a:t>
                </a:r>
                <a:r>
                  <a:rPr lang="en-US" sz="1600" dirty="0">
                    <a:latin typeface="Times New Roman" panose="02020603050405020304" pitchFamily="18" charset="0"/>
                    <a:cs typeface="Times New Roman" panose="02020603050405020304" pitchFamily="18" charset="0"/>
                  </a:rPr>
                  <a:t>(1,1)</a:t>
                </a:r>
                <a:endParaRPr lang="en-US" sz="1600" b="0" dirty="0">
                  <a:latin typeface="Cambria Math" panose="02040503050406030204" pitchFamily="18" charset="0"/>
                  <a:ea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7299DEBB-88A0-CF77-A8F2-B95633E6CF56}"/>
                  </a:ext>
                </a:extLst>
              </p:cNvPr>
              <p:cNvSpPr txBox="1">
                <a:spLocks noRot="1" noChangeAspect="1" noMove="1" noResize="1" noEditPoints="1" noAdjustHandles="1" noChangeArrowheads="1" noChangeShapeType="1" noTextEdit="1"/>
              </p:cNvSpPr>
              <p:nvPr/>
            </p:nvSpPr>
            <p:spPr>
              <a:xfrm>
                <a:off x="8931349" y="2612135"/>
                <a:ext cx="3090530" cy="830997"/>
              </a:xfrm>
              <a:prstGeom prst="rect">
                <a:avLst/>
              </a:prstGeom>
              <a:blipFill>
                <a:blip r:embed="rId10"/>
                <a:stretch>
                  <a:fillRect l="-986" t="-2920" r="-1381" b="-8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CCEC6A-A498-5B9B-79F3-3EFAA0AB9E7E}"/>
                  </a:ext>
                </a:extLst>
              </p:cNvPr>
              <p:cNvSpPr txBox="1"/>
              <p:nvPr/>
            </p:nvSpPr>
            <p:spPr>
              <a:xfrm>
                <a:off x="8876774" y="3429000"/>
                <a:ext cx="3004105" cy="954107"/>
              </a:xfrm>
              <a:prstGeom prst="rect">
                <a:avLst/>
              </a:prstGeom>
              <a:noFill/>
            </p:spPr>
            <p:txBody>
              <a:bodyPr wrap="square">
                <a:spAutoFit/>
              </a:bodyPr>
              <a:lstStyle/>
              <a:p>
                <a14:m>
                  <m:oMath xmlns:m="http://schemas.openxmlformats.org/officeDocument/2006/math">
                    <m:r>
                      <a:rPr lang="en-US" sz="1400" b="0" i="1" smtClean="0">
                        <a:latin typeface="Cambria Math" panose="02040503050406030204" pitchFamily="18" charset="0"/>
                        <a:ea typeface="Cambria Math" panose="02040503050406030204" pitchFamily="18" charset="0"/>
                      </a:rPr>
                      <m:t>𝛿</m:t>
                    </m:r>
                    <m:r>
                      <a:rPr lang="en-US" sz="1400" b="0" i="1" smtClean="0">
                        <a:latin typeface="Cambria Math" panose="02040503050406030204" pitchFamily="18" charset="0"/>
                        <a:ea typeface="Cambria Math" panose="02040503050406030204" pitchFamily="18" charset="0"/>
                      </a:rPr>
                      <m:t> </m:t>
                    </m:r>
                  </m:oMath>
                </a14:m>
                <a:r>
                  <a:rPr lang="en-US" sz="1400" dirty="0"/>
                  <a:t>= </a:t>
                </a:r>
                <a:r>
                  <a:rPr lang="en-US" sz="1400" dirty="0">
                    <a:latin typeface="Cambria Math" panose="02040503050406030204" pitchFamily="18" charset="0"/>
                    <a:ea typeface="Cambria Math" panose="02040503050406030204" pitchFamily="18" charset="0"/>
                  </a:rPr>
                  <a:t>Probability of observing the high state given the species has been detected and the true state is high, </a:t>
                </a:r>
              </a:p>
              <a:p>
                <a14:m>
                  <m:oMath xmlns:m="http://schemas.openxmlformats.org/officeDocument/2006/math">
                    <m:r>
                      <a:rPr lang="en-US" sz="1400" b="0" i="1" smtClean="0">
                        <a:latin typeface="Cambria Math" panose="02040503050406030204" pitchFamily="18" charset="0"/>
                        <a:ea typeface="Cambria Math" panose="02040503050406030204" pitchFamily="18" charset="0"/>
                      </a:rPr>
                      <m:t>𝛿</m:t>
                    </m:r>
                  </m:oMath>
                </a14:m>
                <a:r>
                  <a:rPr lang="en-US" sz="1400" dirty="0">
                    <a:latin typeface="Cambria Math" panose="02040503050406030204" pitchFamily="18" charset="0"/>
                    <a:ea typeface="Cambria Math" panose="02040503050406030204" pitchFamily="18" charset="0"/>
                  </a:rPr>
                  <a:t> ~ Beta(1,1)</a:t>
                </a:r>
              </a:p>
            </p:txBody>
          </p:sp>
        </mc:Choice>
        <mc:Fallback xmlns="">
          <p:sp>
            <p:nvSpPr>
              <p:cNvPr id="27" name="TextBox 26">
                <a:extLst>
                  <a:ext uri="{FF2B5EF4-FFF2-40B4-BE49-F238E27FC236}">
                    <a16:creationId xmlns:a16="http://schemas.microsoft.com/office/drawing/2014/main" id="{A3CCEC6A-A498-5B9B-79F3-3EFAA0AB9E7E}"/>
                  </a:ext>
                </a:extLst>
              </p:cNvPr>
              <p:cNvSpPr txBox="1">
                <a:spLocks noRot="1" noChangeAspect="1" noMove="1" noResize="1" noEditPoints="1" noAdjustHandles="1" noChangeArrowheads="1" noChangeShapeType="1" noTextEdit="1"/>
              </p:cNvSpPr>
              <p:nvPr/>
            </p:nvSpPr>
            <p:spPr>
              <a:xfrm>
                <a:off x="8876774" y="3429000"/>
                <a:ext cx="3004105" cy="954107"/>
              </a:xfrm>
              <a:prstGeom prst="rect">
                <a:avLst/>
              </a:prstGeom>
              <a:blipFill>
                <a:blip r:embed="rId11"/>
                <a:stretch>
                  <a:fillRect l="-609" t="-1923" b="-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CE3DA8-287E-0051-52CD-9835245333AD}"/>
                  </a:ext>
                </a:extLst>
              </p:cNvPr>
              <p:cNvSpPr txBox="1"/>
              <p:nvPr/>
            </p:nvSpPr>
            <p:spPr>
              <a:xfrm>
                <a:off x="6938023" y="47977"/>
                <a:ext cx="4530479" cy="2249077"/>
              </a:xfrm>
              <a:prstGeom prst="rect">
                <a:avLst/>
              </a:prstGeom>
              <a:noFill/>
            </p:spPr>
            <p:txBody>
              <a:bodyPr wrap="square">
                <a:spAutoFit/>
              </a:bodyPr>
              <a:lstStyle/>
              <a:p>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𝜖</m:t>
                        </m:r>
                      </m:e>
                      <m:sub>
                        <m:r>
                          <a:rPr lang="en-US" sz="1400" i="1">
                            <a:latin typeface="Cambria Math" panose="02040503050406030204" pitchFamily="18" charset="0"/>
                          </a:rPr>
                          <m:t>𝑖𝑡</m:t>
                        </m:r>
                      </m:sub>
                      <m:sup>
                        <m:r>
                          <a:rPr lang="en-US" sz="1400" b="0" i="1" smtClean="0">
                            <a:latin typeface="Cambria Math" panose="02040503050406030204" pitchFamily="18" charset="0"/>
                          </a:rPr>
                          <m:t>𝑚</m:t>
                        </m:r>
                      </m:sup>
                    </m:sSubSup>
                    <m:r>
                      <a:rPr lang="en-US" sz="1400" b="0" i="1" smtClean="0">
                        <a:latin typeface="Cambria Math" panose="02040503050406030204" pitchFamily="18" charset="0"/>
                      </a:rPr>
                      <m:t>=</m:t>
                    </m:r>
                    <m:r>
                      <m:rPr>
                        <m:sty m:val="p"/>
                      </m:rPr>
                      <a:rPr lang="en-US" sz="1400" b="0" i="0" smtClean="0">
                        <a:latin typeface="Cambria Math" panose="02040503050406030204" pitchFamily="18" charset="0"/>
                      </a:rPr>
                      <m:t>Erradication</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probability</m:t>
                    </m:r>
                  </m:oMath>
                </a14:m>
                <a:r>
                  <a:rPr lang="en-US" sz="1400" b="0" i="1" dirty="0">
                    <a:latin typeface="Cambria Math" panose="02040503050406030204" pitchFamily="18" charset="0"/>
                  </a:rPr>
                  <a:t> </a:t>
                </a:r>
                <a:endParaRPr lang="en-US"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Sup>
                        <m:sSubSupPr>
                          <m:ctrlPr>
                            <a:rPr lang="en-US" sz="1400" i="1" smtClean="0">
                              <a:latin typeface="Cambria Math" panose="02040503050406030204" pitchFamily="18" charset="0"/>
                            </a:rPr>
                          </m:ctrlPr>
                        </m:sSubSupPr>
                        <m:e>
                          <m:r>
                            <m:rPr>
                              <m:sty m:val="p"/>
                            </m:rPr>
                            <a:rPr lang="en-US" sz="1400" b="0" i="0" smtClean="0">
                              <a:latin typeface="Cambria Math" panose="02040503050406030204" pitchFamily="18" charset="0"/>
                            </a:rPr>
                            <m:t>Logit</m:t>
                          </m:r>
                          <m:r>
                            <a:rPr lang="en-US" sz="1400" b="0" i="1" smtClean="0">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𝜖</m:t>
                          </m:r>
                        </m:e>
                        <m:sub>
                          <m:r>
                            <a:rPr lang="en-US" sz="1400" i="1">
                              <a:latin typeface="Cambria Math" panose="02040503050406030204" pitchFamily="18" charset="0"/>
                            </a:rPr>
                            <m:t>𝑖𝑡</m:t>
                          </m:r>
                        </m:sub>
                        <m:sup>
                          <m:r>
                            <a:rPr lang="en-US" sz="1400" i="1">
                              <a:latin typeface="Cambria Math" panose="02040503050406030204" pitchFamily="18" charset="0"/>
                            </a:rPr>
                            <m:t>𝑚</m:t>
                          </m:r>
                        </m:sup>
                      </m:sSubSup>
                      <m:r>
                        <a:rPr lang="en-US" sz="1400" b="0" i="1" smtClean="0">
                          <a:latin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𝑏𝑎𝑠𝑒</m:t>
                          </m:r>
                        </m:sub>
                      </m:sSub>
                      <m:r>
                        <a:rPr lang="en-US" sz="1400" b="0" i="1" smtClean="0">
                          <a:latin typeface="Cambria Math" panose="02040503050406030204" pitchFamily="18" charset="0"/>
                          <a:ea typeface="Cambria Math" panose="02040503050406030204" pitchFamily="18" charset="0"/>
                        </a:rPr>
                        <m:t>+</m:t>
                      </m:r>
                      <m:sSubSup>
                        <m:sSubSupPr>
                          <m:ctrlPr>
                            <a:rPr lang="en-US" sz="1400" b="0" i="1" smtClean="0">
                              <a:latin typeface="Cambria Math" panose="02040503050406030204" pitchFamily="18" charset="0"/>
                              <a:ea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𝑒𝑟𝑟𝑎𝑑𝑖𝑐𝑎𝑡𝑖𝑜𝑛</m:t>
                          </m:r>
                        </m:sub>
                        <m:sup>
                          <m:r>
                            <a:rPr lang="en-US" sz="1400" b="0" i="1" smtClean="0">
                              <a:latin typeface="Cambria Math" panose="02040503050406030204" pitchFamily="18" charset="0"/>
                              <a:ea typeface="Cambria Math" panose="02040503050406030204" pitchFamily="18" charset="0"/>
                            </a:rPr>
                            <m:t>𝑚</m:t>
                          </m:r>
                        </m:sup>
                      </m:sSubSup>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𝑋</m:t>
                          </m:r>
                        </m:e>
                        <m:sub>
                          <m:r>
                            <a:rPr lang="en-US" sz="1400" b="0" i="1" smtClean="0">
                              <a:latin typeface="Cambria Math" panose="02040503050406030204" pitchFamily="18" charset="0"/>
                              <a:ea typeface="Cambria Math" panose="02040503050406030204" pitchFamily="18" charset="0"/>
                            </a:rPr>
                            <m:t>𝑖</m:t>
                          </m:r>
                        </m:sub>
                      </m:sSub>
                    </m:oMath>
                  </m:oMathPara>
                </a14:m>
                <a:endParaRPr lang="en-US" sz="1400" dirty="0"/>
              </a:p>
              <a:p>
                <a:endParaRPr lang="en-US" sz="1400" dirty="0"/>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𝑏𝑎𝑠𝑒</m:t>
                        </m:r>
                      </m:sub>
                    </m:sSub>
                  </m:oMath>
                </a14:m>
                <a:r>
                  <a:rPr lang="en-US" sz="1400" dirty="0">
                    <a:latin typeface="Cambria Math" panose="02040503050406030204" pitchFamily="18" charset="0"/>
                    <a:ea typeface="Cambria Math" panose="02040503050406030204" pitchFamily="18" charset="0"/>
                  </a:rPr>
                  <a:t> = “background” eradication effect</a:t>
                </a:r>
              </a:p>
              <a:p>
                <a:pPr lvl="1"/>
                <a14:m>
                  <m:oMath xmlns:m="http://schemas.openxmlformats.org/officeDocument/2006/math">
                    <m:sSubSup>
                      <m:sSubSupPr>
                        <m:ctrlPr>
                          <a:rPr lang="en-US" sz="1400" i="1">
                            <a:latin typeface="Cambria Math" panose="02040503050406030204" pitchFamily="18" charset="0"/>
                            <a:ea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𝑒𝑟𝑟𝑎𝑑𝑖𝑐𝑎𝑡𝑖𝑜𝑛</m:t>
                        </m:r>
                      </m:sub>
                      <m:sup>
                        <m:r>
                          <a:rPr lang="en-US" sz="1400" i="1">
                            <a:latin typeface="Cambria Math" panose="02040503050406030204" pitchFamily="18" charset="0"/>
                            <a:ea typeface="Cambria Math" panose="02040503050406030204" pitchFamily="18" charset="0"/>
                          </a:rPr>
                          <m:t>𝑚</m:t>
                        </m:r>
                      </m:sup>
                    </m:sSubSup>
                    <m:r>
                      <a:rPr lang="en-US" sz="1400" i="1">
                        <a:latin typeface="Cambria Math" panose="02040503050406030204" pitchFamily="18" charset="0"/>
                        <a:ea typeface="Cambria Math" panose="02040503050406030204" pitchFamily="18" charset="0"/>
                      </a:rPr>
                      <m:t> </m:t>
                    </m:r>
                  </m:oMath>
                </a14:m>
                <a:r>
                  <a:rPr lang="en-US" sz="1400" dirty="0">
                    <a:latin typeface="Cambria Math" panose="02040503050406030204" pitchFamily="18" charset="0"/>
                    <a:ea typeface="Cambria Math" panose="02040503050406030204" pitchFamily="18" charset="0"/>
                  </a:rPr>
                  <a:t>= effect of removal on eradication probability (when in state m)</a:t>
                </a:r>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𝑋</m:t>
                        </m:r>
                      </m:e>
                      <m:sub>
                        <m:r>
                          <a:rPr lang="en-US" sz="1400" b="0" i="1" smtClean="0">
                            <a:latin typeface="Cambria Math" panose="02040503050406030204" pitchFamily="18" charset="0"/>
                            <a:ea typeface="Cambria Math" panose="02040503050406030204" pitchFamily="18" charset="0"/>
                          </a:rPr>
                          <m:t>𝑖</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𝐼𝑛𝑑𝑖𝑐𝑎𝑡𝑜𝑟</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𝑖𝑓</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𝑟𝑒𝑚𝑜𝑣𝑎𝑙</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𝑜𝑐𝑐𝑢𝑟𝑠</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𝑎𝑡</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𝑖</m:t>
                    </m:r>
                  </m:oMath>
                </a14:m>
                <a:r>
                  <a:rPr lang="en-US" sz="1400" dirty="0">
                    <a:latin typeface="Cambria Math" panose="02040503050406030204" pitchFamily="18" charset="0"/>
                    <a:ea typeface="Cambria Math" panose="02040503050406030204" pitchFamily="18" charset="0"/>
                  </a:rPr>
                  <a:t> </a:t>
                </a:r>
              </a:p>
              <a:p>
                <a:pPr lvl="1"/>
                <a:endParaRPr lang="en-US" sz="1400"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𝑏𝑎𝑠𝑒</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𝑁𝑜𝑟𝑚𝑎𝑙</m:t>
                    </m:r>
                    <m:r>
                      <a:rPr lang="en-US" sz="1400" b="0" i="1" smtClean="0">
                        <a:latin typeface="Cambria Math" panose="02040503050406030204" pitchFamily="18" charset="0"/>
                        <a:ea typeface="Cambria Math" panose="02040503050406030204" pitchFamily="18" charset="0"/>
                      </a:rPr>
                      <m:t>(0, 0.01)</m:t>
                    </m:r>
                  </m:oMath>
                </a14:m>
                <a:r>
                  <a:rPr lang="en-US" sz="1400" dirty="0">
                    <a:latin typeface="Cambria Math" panose="02040503050406030204" pitchFamily="18" charset="0"/>
                    <a:ea typeface="Cambria Math" panose="02040503050406030204" pitchFamily="18" charset="0"/>
                  </a:rPr>
                  <a:t>  </a:t>
                </a:r>
              </a:p>
              <a:p>
                <a:pPr lvl="1"/>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𝑏𝑎𝑠𝑒</m:t>
                          </m:r>
                          <m:r>
                            <a:rPr lang="en-US" sz="1400" b="0" i="1" smtClean="0">
                              <a:latin typeface="Cambria Math" panose="02040503050406030204" pitchFamily="18" charset="0"/>
                              <a:ea typeface="Cambria Math" panose="02040503050406030204" pitchFamily="18" charset="0"/>
                            </a:rPr>
                            <m:t> </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𝑁𝑜𝑟𝑚𝑎𝑙</m:t>
                      </m:r>
                      <m:r>
                        <a:rPr lang="en-US" sz="1400" i="1">
                          <a:latin typeface="Cambria Math" panose="02040503050406030204" pitchFamily="18" charset="0"/>
                          <a:ea typeface="Cambria Math" panose="02040503050406030204" pitchFamily="18" charset="0"/>
                        </a:rPr>
                        <m:t>(0, 0.01)</m:t>
                      </m:r>
                    </m:oMath>
                  </m:oMathPara>
                </a14:m>
                <a:endParaRPr lang="en-US" sz="1400" dirty="0">
                  <a:latin typeface="Cambria Math" panose="02040503050406030204" pitchFamily="18" charset="0"/>
                  <a:ea typeface="Cambria Math" panose="02040503050406030204" pitchFamily="18" charset="0"/>
                </a:endParaRPr>
              </a:p>
            </p:txBody>
          </p:sp>
        </mc:Choice>
        <mc:Fallback xmlns="">
          <p:sp>
            <p:nvSpPr>
              <p:cNvPr id="32" name="TextBox 31">
                <a:extLst>
                  <a:ext uri="{FF2B5EF4-FFF2-40B4-BE49-F238E27FC236}">
                    <a16:creationId xmlns:a16="http://schemas.microsoft.com/office/drawing/2014/main" id="{7CCE3DA8-287E-0051-52CD-9835245333AD}"/>
                  </a:ext>
                </a:extLst>
              </p:cNvPr>
              <p:cNvSpPr txBox="1">
                <a:spLocks noRot="1" noChangeAspect="1" noMove="1" noResize="1" noEditPoints="1" noAdjustHandles="1" noChangeArrowheads="1" noChangeShapeType="1" noTextEdit="1"/>
              </p:cNvSpPr>
              <p:nvPr/>
            </p:nvSpPr>
            <p:spPr>
              <a:xfrm>
                <a:off x="6938023" y="47977"/>
                <a:ext cx="4530479" cy="2249077"/>
              </a:xfrm>
              <a:prstGeom prst="rect">
                <a:avLst/>
              </a:prstGeom>
              <a:blipFill>
                <a:blip r:embed="rId12"/>
                <a:stretch>
                  <a:fillRect b="-542"/>
                </a:stretch>
              </a:blipFill>
            </p:spPr>
            <p:txBody>
              <a:bodyPr/>
              <a:lstStyle/>
              <a:p>
                <a:r>
                  <a:rPr lang="en-US">
                    <a:noFill/>
                  </a:rPr>
                  <a:t> </a:t>
                </a:r>
              </a:p>
            </p:txBody>
          </p:sp>
        </mc:Fallback>
      </mc:AlternateContent>
    </p:spTree>
    <p:extLst>
      <p:ext uri="{BB962C8B-B14F-4D97-AF65-F5344CB8AC3E}">
        <p14:creationId xmlns:p14="http://schemas.microsoft.com/office/powerpoint/2010/main" val="1887745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48175A0-4F6C-93AE-747F-2D08471B3F6A}"/>
              </a:ext>
            </a:extLst>
          </p:cNvPr>
          <p:cNvPicPr>
            <a:picLocks noChangeAspect="1"/>
          </p:cNvPicPr>
          <p:nvPr/>
        </p:nvPicPr>
        <p:blipFill rotWithShape="1">
          <a:blip r:embed="rId2"/>
          <a:srcRect b="6715"/>
          <a:stretch/>
        </p:blipFill>
        <p:spPr>
          <a:xfrm>
            <a:off x="710157" y="239439"/>
            <a:ext cx="3664282" cy="1521060"/>
          </a:xfrm>
          <a:prstGeom prst="rect">
            <a:avLst/>
          </a:prstGeom>
          <a:ln>
            <a:solidFill>
              <a:schemeClr val="tx1"/>
            </a:solidFill>
          </a:ln>
        </p:spPr>
      </p:pic>
      <p:pic>
        <p:nvPicPr>
          <p:cNvPr id="11" name="Picture 10">
            <a:extLst>
              <a:ext uri="{FF2B5EF4-FFF2-40B4-BE49-F238E27FC236}">
                <a16:creationId xmlns:a16="http://schemas.microsoft.com/office/drawing/2014/main" id="{60873D31-4DC9-0F5D-5978-BE9B96B8D1F3}"/>
              </a:ext>
            </a:extLst>
          </p:cNvPr>
          <p:cNvPicPr>
            <a:picLocks noChangeAspect="1"/>
          </p:cNvPicPr>
          <p:nvPr/>
        </p:nvPicPr>
        <p:blipFill rotWithShape="1">
          <a:blip r:embed="rId3"/>
          <a:srcRect b="3030"/>
          <a:stretch/>
        </p:blipFill>
        <p:spPr>
          <a:xfrm>
            <a:off x="710157" y="1758348"/>
            <a:ext cx="3670078" cy="1521060"/>
          </a:xfrm>
          <a:prstGeom prst="rect">
            <a:avLst/>
          </a:prstGeom>
          <a:ln>
            <a:solidFill>
              <a:schemeClr val="tx1"/>
            </a:solidFill>
          </a:ln>
        </p:spPr>
      </p:pic>
      <p:pic>
        <p:nvPicPr>
          <p:cNvPr id="12" name="Picture 11">
            <a:extLst>
              <a:ext uri="{FF2B5EF4-FFF2-40B4-BE49-F238E27FC236}">
                <a16:creationId xmlns:a16="http://schemas.microsoft.com/office/drawing/2014/main" id="{57965C04-2B26-6BCF-7C29-5E045CCE3A99}"/>
              </a:ext>
            </a:extLst>
          </p:cNvPr>
          <p:cNvPicPr>
            <a:picLocks noChangeAspect="1"/>
          </p:cNvPicPr>
          <p:nvPr/>
        </p:nvPicPr>
        <p:blipFill rotWithShape="1">
          <a:blip r:embed="rId4"/>
          <a:srcRect b="3878"/>
          <a:stretch/>
        </p:blipFill>
        <p:spPr>
          <a:xfrm>
            <a:off x="710214" y="3279409"/>
            <a:ext cx="3670021" cy="1452746"/>
          </a:xfrm>
          <a:prstGeom prst="rect">
            <a:avLst/>
          </a:prstGeom>
          <a:ln>
            <a:solidFill>
              <a:schemeClr val="tx1"/>
            </a:solidFill>
          </a:ln>
        </p:spPr>
      </p:pic>
      <p:pic>
        <p:nvPicPr>
          <p:cNvPr id="13" name="Picture 12">
            <a:extLst>
              <a:ext uri="{FF2B5EF4-FFF2-40B4-BE49-F238E27FC236}">
                <a16:creationId xmlns:a16="http://schemas.microsoft.com/office/drawing/2014/main" id="{7EA7FBB3-8044-C3FD-96A7-0311B72DAA9C}"/>
              </a:ext>
            </a:extLst>
          </p:cNvPr>
          <p:cNvPicPr>
            <a:picLocks noChangeAspect="1"/>
          </p:cNvPicPr>
          <p:nvPr/>
        </p:nvPicPr>
        <p:blipFill rotWithShape="1">
          <a:blip r:embed="rId5"/>
          <a:srcRect b="1855"/>
          <a:stretch/>
        </p:blipFill>
        <p:spPr>
          <a:xfrm>
            <a:off x="710214" y="4740724"/>
            <a:ext cx="3670021" cy="1521059"/>
          </a:xfrm>
          <a:prstGeom prst="rect">
            <a:avLst/>
          </a:prstGeom>
          <a:ln>
            <a:solidFill>
              <a:schemeClr val="tx1"/>
            </a:solidFill>
          </a:ln>
        </p:spPr>
      </p:pic>
      <p:pic>
        <p:nvPicPr>
          <p:cNvPr id="14" name="Picture 13">
            <a:extLst>
              <a:ext uri="{FF2B5EF4-FFF2-40B4-BE49-F238E27FC236}">
                <a16:creationId xmlns:a16="http://schemas.microsoft.com/office/drawing/2014/main" id="{4E719A27-8673-AD18-5959-5244B4A95403}"/>
              </a:ext>
            </a:extLst>
          </p:cNvPr>
          <p:cNvPicPr>
            <a:picLocks noChangeAspect="1"/>
          </p:cNvPicPr>
          <p:nvPr/>
        </p:nvPicPr>
        <p:blipFill rotWithShape="1">
          <a:blip r:embed="rId6"/>
          <a:srcRect b="6031"/>
          <a:stretch/>
        </p:blipFill>
        <p:spPr>
          <a:xfrm>
            <a:off x="4383313" y="241589"/>
            <a:ext cx="3642244" cy="1511011"/>
          </a:xfrm>
          <a:prstGeom prst="rect">
            <a:avLst/>
          </a:prstGeom>
          <a:ln>
            <a:solidFill>
              <a:schemeClr val="tx1"/>
            </a:solidFill>
          </a:ln>
        </p:spPr>
      </p:pic>
      <p:pic>
        <p:nvPicPr>
          <p:cNvPr id="7" name="Picture 6">
            <a:extLst>
              <a:ext uri="{FF2B5EF4-FFF2-40B4-BE49-F238E27FC236}">
                <a16:creationId xmlns:a16="http://schemas.microsoft.com/office/drawing/2014/main" id="{F2DC088C-67CF-CD01-D10A-C76BE17EDAE3}"/>
              </a:ext>
            </a:extLst>
          </p:cNvPr>
          <p:cNvPicPr>
            <a:picLocks noChangeAspect="1"/>
          </p:cNvPicPr>
          <p:nvPr/>
        </p:nvPicPr>
        <p:blipFill>
          <a:blip r:embed="rId7"/>
          <a:stretch>
            <a:fillRect/>
          </a:stretch>
        </p:blipFill>
        <p:spPr>
          <a:xfrm rot="16200000">
            <a:off x="6064543" y="2920036"/>
            <a:ext cx="400109" cy="1973871"/>
          </a:xfrm>
          <a:prstGeom prst="rect">
            <a:avLst/>
          </a:prstGeom>
        </p:spPr>
      </p:pic>
      <p:sp>
        <p:nvSpPr>
          <p:cNvPr id="8" name="TextBox 7">
            <a:extLst>
              <a:ext uri="{FF2B5EF4-FFF2-40B4-BE49-F238E27FC236}">
                <a16:creationId xmlns:a16="http://schemas.microsoft.com/office/drawing/2014/main" id="{8A5C26A0-D937-BC87-4E13-4FF2CB1C9671}"/>
              </a:ext>
            </a:extLst>
          </p:cNvPr>
          <p:cNvSpPr txBox="1"/>
          <p:nvPr/>
        </p:nvSpPr>
        <p:spPr>
          <a:xfrm rot="19051553">
            <a:off x="4878634" y="4172979"/>
            <a:ext cx="858057" cy="338554"/>
          </a:xfrm>
          <a:prstGeom prst="rect">
            <a:avLst/>
          </a:prstGeom>
          <a:noFill/>
        </p:spPr>
        <p:txBody>
          <a:bodyPr wrap="square" rtlCol="0">
            <a:spAutoFit/>
          </a:bodyPr>
          <a:lstStyle/>
          <a:p>
            <a:r>
              <a:rPr lang="en-US" sz="1600" dirty="0"/>
              <a:t>0.2-0.4</a:t>
            </a:r>
          </a:p>
        </p:txBody>
      </p:sp>
      <p:sp>
        <p:nvSpPr>
          <p:cNvPr id="9" name="TextBox 8">
            <a:extLst>
              <a:ext uri="{FF2B5EF4-FFF2-40B4-BE49-F238E27FC236}">
                <a16:creationId xmlns:a16="http://schemas.microsoft.com/office/drawing/2014/main" id="{C5F86734-992B-6911-3B3A-7E520394E7B4}"/>
              </a:ext>
            </a:extLst>
          </p:cNvPr>
          <p:cNvSpPr txBox="1"/>
          <p:nvPr/>
        </p:nvSpPr>
        <p:spPr>
          <a:xfrm rot="18767621">
            <a:off x="5295499" y="4186700"/>
            <a:ext cx="858333" cy="338554"/>
          </a:xfrm>
          <a:prstGeom prst="rect">
            <a:avLst/>
          </a:prstGeom>
          <a:noFill/>
        </p:spPr>
        <p:txBody>
          <a:bodyPr wrap="square" rtlCol="0">
            <a:spAutoFit/>
          </a:bodyPr>
          <a:lstStyle/>
          <a:p>
            <a:r>
              <a:rPr lang="en-US" sz="1600" dirty="0"/>
              <a:t>0.4-0.6</a:t>
            </a:r>
          </a:p>
        </p:txBody>
      </p:sp>
      <p:sp>
        <p:nvSpPr>
          <p:cNvPr id="16" name="TextBox 15">
            <a:extLst>
              <a:ext uri="{FF2B5EF4-FFF2-40B4-BE49-F238E27FC236}">
                <a16:creationId xmlns:a16="http://schemas.microsoft.com/office/drawing/2014/main" id="{BA9956FF-BA3D-0453-E48F-448BA283720A}"/>
              </a:ext>
            </a:extLst>
          </p:cNvPr>
          <p:cNvSpPr txBox="1"/>
          <p:nvPr/>
        </p:nvSpPr>
        <p:spPr>
          <a:xfrm rot="18724435">
            <a:off x="5731833" y="4181759"/>
            <a:ext cx="858150" cy="338554"/>
          </a:xfrm>
          <a:prstGeom prst="rect">
            <a:avLst/>
          </a:prstGeom>
          <a:noFill/>
        </p:spPr>
        <p:txBody>
          <a:bodyPr wrap="square" rtlCol="0">
            <a:spAutoFit/>
          </a:bodyPr>
          <a:lstStyle/>
          <a:p>
            <a:r>
              <a:rPr lang="en-US" sz="1600" dirty="0"/>
              <a:t>0.6-0.8</a:t>
            </a:r>
          </a:p>
        </p:txBody>
      </p:sp>
      <p:sp>
        <p:nvSpPr>
          <p:cNvPr id="18" name="TextBox 17">
            <a:extLst>
              <a:ext uri="{FF2B5EF4-FFF2-40B4-BE49-F238E27FC236}">
                <a16:creationId xmlns:a16="http://schemas.microsoft.com/office/drawing/2014/main" id="{68CABE1D-9C8E-CD24-0BD3-F3EACB8460D3}"/>
              </a:ext>
            </a:extLst>
          </p:cNvPr>
          <p:cNvSpPr txBox="1"/>
          <p:nvPr/>
        </p:nvSpPr>
        <p:spPr>
          <a:xfrm rot="18888347">
            <a:off x="6263105" y="4110367"/>
            <a:ext cx="689274" cy="338554"/>
          </a:xfrm>
          <a:prstGeom prst="rect">
            <a:avLst/>
          </a:prstGeom>
          <a:noFill/>
        </p:spPr>
        <p:txBody>
          <a:bodyPr wrap="square" rtlCol="0">
            <a:spAutoFit/>
          </a:bodyPr>
          <a:lstStyle/>
          <a:p>
            <a:r>
              <a:rPr lang="en-US" sz="1600" dirty="0"/>
              <a:t>0.8-1</a:t>
            </a:r>
          </a:p>
        </p:txBody>
      </p:sp>
      <p:sp>
        <p:nvSpPr>
          <p:cNvPr id="20" name="TextBox 19">
            <a:extLst>
              <a:ext uri="{FF2B5EF4-FFF2-40B4-BE49-F238E27FC236}">
                <a16:creationId xmlns:a16="http://schemas.microsoft.com/office/drawing/2014/main" id="{C16E49BC-E6F4-5A97-4865-913FEC2E7DC6}"/>
              </a:ext>
            </a:extLst>
          </p:cNvPr>
          <p:cNvSpPr txBox="1"/>
          <p:nvPr/>
        </p:nvSpPr>
        <p:spPr>
          <a:xfrm rot="19206982">
            <a:off x="6914910" y="3973907"/>
            <a:ext cx="379574" cy="338554"/>
          </a:xfrm>
          <a:prstGeom prst="rect">
            <a:avLst/>
          </a:prstGeom>
          <a:noFill/>
        </p:spPr>
        <p:txBody>
          <a:bodyPr wrap="square" rtlCol="0">
            <a:spAutoFit/>
          </a:bodyPr>
          <a:lstStyle/>
          <a:p>
            <a:r>
              <a:rPr lang="en-US" sz="1600" dirty="0"/>
              <a:t>1</a:t>
            </a:r>
          </a:p>
        </p:txBody>
      </p:sp>
      <p:sp>
        <p:nvSpPr>
          <p:cNvPr id="21" name="TextBox 20">
            <a:extLst>
              <a:ext uri="{FF2B5EF4-FFF2-40B4-BE49-F238E27FC236}">
                <a16:creationId xmlns:a16="http://schemas.microsoft.com/office/drawing/2014/main" id="{E1653F86-8F4B-EBBB-9967-31088E0E7E4B}"/>
              </a:ext>
            </a:extLst>
          </p:cNvPr>
          <p:cNvSpPr txBox="1"/>
          <p:nvPr/>
        </p:nvSpPr>
        <p:spPr>
          <a:xfrm>
            <a:off x="5724665" y="3377345"/>
            <a:ext cx="1171033" cy="400110"/>
          </a:xfrm>
          <a:prstGeom prst="rect">
            <a:avLst/>
          </a:prstGeom>
          <a:noFill/>
        </p:spPr>
        <p:txBody>
          <a:bodyPr wrap="square" rtlCol="0">
            <a:spAutoFit/>
          </a:bodyPr>
          <a:lstStyle/>
          <a:p>
            <a:pPr algn="ctr"/>
            <a:r>
              <a:rPr lang="en-US" sz="2000" b="1" dirty="0"/>
              <a:t>States</a:t>
            </a:r>
          </a:p>
        </p:txBody>
      </p:sp>
      <p:sp>
        <p:nvSpPr>
          <p:cNvPr id="25" name="TextBox 24">
            <a:extLst>
              <a:ext uri="{FF2B5EF4-FFF2-40B4-BE49-F238E27FC236}">
                <a16:creationId xmlns:a16="http://schemas.microsoft.com/office/drawing/2014/main" id="{420D1A7A-C375-C3FE-F66B-494F722F32A1}"/>
              </a:ext>
            </a:extLst>
          </p:cNvPr>
          <p:cNvSpPr txBox="1"/>
          <p:nvPr/>
        </p:nvSpPr>
        <p:spPr>
          <a:xfrm>
            <a:off x="721174" y="232065"/>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a:t>
            </a:r>
          </a:p>
        </p:txBody>
      </p:sp>
      <p:pic>
        <p:nvPicPr>
          <p:cNvPr id="30" name="Picture 29">
            <a:extLst>
              <a:ext uri="{FF2B5EF4-FFF2-40B4-BE49-F238E27FC236}">
                <a16:creationId xmlns:a16="http://schemas.microsoft.com/office/drawing/2014/main" id="{76F8202F-F18B-C156-7836-C6086D726BB4}"/>
              </a:ext>
            </a:extLst>
          </p:cNvPr>
          <p:cNvPicPr>
            <a:picLocks noChangeAspect="1"/>
          </p:cNvPicPr>
          <p:nvPr/>
        </p:nvPicPr>
        <p:blipFill rotWithShape="1">
          <a:blip r:embed="rId8"/>
          <a:srcRect t="6617"/>
          <a:stretch/>
        </p:blipFill>
        <p:spPr>
          <a:xfrm>
            <a:off x="4386396" y="1759541"/>
            <a:ext cx="3648038" cy="1503667"/>
          </a:xfrm>
          <a:prstGeom prst="rect">
            <a:avLst/>
          </a:prstGeom>
          <a:ln>
            <a:solidFill>
              <a:schemeClr val="tx1"/>
            </a:solidFill>
          </a:ln>
        </p:spPr>
      </p:pic>
      <p:sp>
        <p:nvSpPr>
          <p:cNvPr id="2" name="TextBox 1">
            <a:extLst>
              <a:ext uri="{FF2B5EF4-FFF2-40B4-BE49-F238E27FC236}">
                <a16:creationId xmlns:a16="http://schemas.microsoft.com/office/drawing/2014/main" id="{5AF7A139-7213-7395-67CF-F4DA816901A1}"/>
              </a:ext>
            </a:extLst>
          </p:cNvPr>
          <p:cNvSpPr txBox="1"/>
          <p:nvPr/>
        </p:nvSpPr>
        <p:spPr>
          <a:xfrm>
            <a:off x="726395" y="1781325"/>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t>
            </a:r>
          </a:p>
        </p:txBody>
      </p:sp>
      <p:sp>
        <p:nvSpPr>
          <p:cNvPr id="3" name="TextBox 2">
            <a:extLst>
              <a:ext uri="{FF2B5EF4-FFF2-40B4-BE49-F238E27FC236}">
                <a16:creationId xmlns:a16="http://schemas.microsoft.com/office/drawing/2014/main" id="{8B487FE8-9C84-1305-1626-89A0D531DD84}"/>
              </a:ext>
            </a:extLst>
          </p:cNvPr>
          <p:cNvSpPr txBox="1"/>
          <p:nvPr/>
        </p:nvSpPr>
        <p:spPr>
          <a:xfrm>
            <a:off x="726395" y="3300234"/>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c.</a:t>
            </a:r>
          </a:p>
        </p:txBody>
      </p:sp>
      <p:sp>
        <p:nvSpPr>
          <p:cNvPr id="6" name="TextBox 5">
            <a:extLst>
              <a:ext uri="{FF2B5EF4-FFF2-40B4-BE49-F238E27FC236}">
                <a16:creationId xmlns:a16="http://schemas.microsoft.com/office/drawing/2014/main" id="{4576E812-A5F2-A65B-6E3F-25C903E76FAC}"/>
              </a:ext>
            </a:extLst>
          </p:cNvPr>
          <p:cNvSpPr txBox="1"/>
          <p:nvPr/>
        </p:nvSpPr>
        <p:spPr>
          <a:xfrm>
            <a:off x="726395" y="4739531"/>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d.</a:t>
            </a:r>
          </a:p>
        </p:txBody>
      </p:sp>
      <p:sp>
        <p:nvSpPr>
          <p:cNvPr id="15" name="TextBox 14">
            <a:extLst>
              <a:ext uri="{FF2B5EF4-FFF2-40B4-BE49-F238E27FC236}">
                <a16:creationId xmlns:a16="http://schemas.microsoft.com/office/drawing/2014/main" id="{2ED03FF0-7C64-ED07-D07E-55DA2B11A60B}"/>
              </a:ext>
            </a:extLst>
          </p:cNvPr>
          <p:cNvSpPr txBox="1"/>
          <p:nvPr/>
        </p:nvSpPr>
        <p:spPr>
          <a:xfrm>
            <a:off x="4380235" y="236893"/>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e.</a:t>
            </a:r>
          </a:p>
        </p:txBody>
      </p:sp>
      <p:sp>
        <p:nvSpPr>
          <p:cNvPr id="17" name="TextBox 16">
            <a:extLst>
              <a:ext uri="{FF2B5EF4-FFF2-40B4-BE49-F238E27FC236}">
                <a16:creationId xmlns:a16="http://schemas.microsoft.com/office/drawing/2014/main" id="{CC66058C-0CC5-C16C-377C-F7E6DA1E2F1C}"/>
              </a:ext>
            </a:extLst>
          </p:cNvPr>
          <p:cNvSpPr txBox="1"/>
          <p:nvPr/>
        </p:nvSpPr>
        <p:spPr>
          <a:xfrm>
            <a:off x="4380235" y="1781325"/>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f.</a:t>
            </a:r>
          </a:p>
        </p:txBody>
      </p:sp>
      <p:sp>
        <p:nvSpPr>
          <p:cNvPr id="22" name="TextBox 21">
            <a:extLst>
              <a:ext uri="{FF2B5EF4-FFF2-40B4-BE49-F238E27FC236}">
                <a16:creationId xmlns:a16="http://schemas.microsoft.com/office/drawing/2014/main" id="{8C9B87A4-8C4B-146E-681C-441F214BEE20}"/>
              </a:ext>
            </a:extLst>
          </p:cNvPr>
          <p:cNvSpPr txBox="1"/>
          <p:nvPr/>
        </p:nvSpPr>
        <p:spPr>
          <a:xfrm>
            <a:off x="4429238" y="3300234"/>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g.</a:t>
            </a:r>
          </a:p>
        </p:txBody>
      </p:sp>
      <p:pic>
        <p:nvPicPr>
          <p:cNvPr id="4" name="Picture 3">
            <a:extLst>
              <a:ext uri="{FF2B5EF4-FFF2-40B4-BE49-F238E27FC236}">
                <a16:creationId xmlns:a16="http://schemas.microsoft.com/office/drawing/2014/main" id="{DA838E1D-F8FA-8597-E176-FEC71296307D}"/>
              </a:ext>
            </a:extLst>
          </p:cNvPr>
          <p:cNvPicPr>
            <a:picLocks noChangeAspect="1"/>
          </p:cNvPicPr>
          <p:nvPr/>
        </p:nvPicPr>
        <p:blipFill rotWithShape="1">
          <a:blip r:embed="rId9"/>
          <a:srcRect t="8908" b="8778"/>
          <a:stretch/>
        </p:blipFill>
        <p:spPr>
          <a:xfrm>
            <a:off x="4388535" y="4739531"/>
            <a:ext cx="3639161" cy="1521058"/>
          </a:xfrm>
          <a:prstGeom prst="rect">
            <a:avLst/>
          </a:prstGeom>
          <a:ln>
            <a:solidFill>
              <a:schemeClr val="tx1"/>
            </a:solidFill>
          </a:ln>
        </p:spPr>
      </p:pic>
      <p:sp>
        <p:nvSpPr>
          <p:cNvPr id="19" name="TextBox 18">
            <a:extLst>
              <a:ext uri="{FF2B5EF4-FFF2-40B4-BE49-F238E27FC236}">
                <a16:creationId xmlns:a16="http://schemas.microsoft.com/office/drawing/2014/main" id="{420DF88D-E1A9-A1D8-F2E0-C14C6D84DAE2}"/>
              </a:ext>
            </a:extLst>
          </p:cNvPr>
          <p:cNvSpPr txBox="1"/>
          <p:nvPr/>
        </p:nvSpPr>
        <p:spPr>
          <a:xfrm>
            <a:off x="4385452" y="4675330"/>
            <a:ext cx="447675"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a:t>
            </a:r>
          </a:p>
        </p:txBody>
      </p:sp>
      <p:sp>
        <p:nvSpPr>
          <p:cNvPr id="5" name="Rectangle 4">
            <a:extLst>
              <a:ext uri="{FF2B5EF4-FFF2-40B4-BE49-F238E27FC236}">
                <a16:creationId xmlns:a16="http://schemas.microsoft.com/office/drawing/2014/main" id="{5D58A76E-AE1B-B0C0-CD56-B83AAB484537}"/>
              </a:ext>
            </a:extLst>
          </p:cNvPr>
          <p:cNvSpPr/>
          <p:nvPr/>
        </p:nvSpPr>
        <p:spPr>
          <a:xfrm>
            <a:off x="6027574" y="6056860"/>
            <a:ext cx="428631" cy="148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60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0" name="Rectangle 209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PEI Invasive Species Council - Flowering Rush">
            <a:extLst>
              <a:ext uri="{FF2B5EF4-FFF2-40B4-BE49-F238E27FC236}">
                <a16:creationId xmlns:a16="http://schemas.microsoft.com/office/drawing/2014/main" id="{FF44E28B-80C1-8F82-3AED-B8991B087257}"/>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4966" b="7714"/>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C6F54-0CD7-0BEF-4CEE-0758907825E2}"/>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kern="1200" dirty="0">
                <a:solidFill>
                  <a:schemeClr val="accent6"/>
                </a:solidFill>
                <a:latin typeface="+mj-lt"/>
                <a:ea typeface="+mj-ea"/>
                <a:cs typeface="+mj-cs"/>
              </a:rPr>
              <a:t>Pr</a:t>
            </a:r>
            <a:r>
              <a:rPr lang="en-US" sz="5400" kern="1200" dirty="0">
                <a:solidFill>
                  <a:srgbClr val="FFFFFF"/>
                </a:solidFill>
                <a:latin typeface="+mj-lt"/>
                <a:ea typeface="+mj-ea"/>
                <a:cs typeface="+mj-cs"/>
              </a:rPr>
              <a:t>oblem:</a:t>
            </a:r>
          </a:p>
        </p:txBody>
      </p:sp>
      <p:sp>
        <p:nvSpPr>
          <p:cNvPr id="4" name="TextBox 3">
            <a:extLst>
              <a:ext uri="{FF2B5EF4-FFF2-40B4-BE49-F238E27FC236}">
                <a16:creationId xmlns:a16="http://schemas.microsoft.com/office/drawing/2014/main" id="{7003C1FB-2C35-1916-9AA0-45F3D3DB9DBE}"/>
              </a:ext>
            </a:extLst>
          </p:cNvPr>
          <p:cNvSpPr txBox="1"/>
          <p:nvPr/>
        </p:nvSpPr>
        <p:spPr>
          <a:xfrm>
            <a:off x="1464816" y="1797220"/>
            <a:ext cx="9419208" cy="4533103"/>
          </a:xfrm>
          <a:prstGeom prst="rect">
            <a:avLst/>
          </a:prstGeom>
          <a:solidFill>
            <a:schemeClr val="bg1">
              <a:alpha val="70000"/>
            </a:schemeClr>
          </a:solidFill>
        </p:spPr>
        <p:txBody>
          <a:bodyPr vert="horz" lIns="91440" tIns="45720" rIns="91440" bIns="45720" rtlCol="0">
            <a:noAutofit/>
          </a:bodyPr>
          <a:lstStyle/>
          <a:p>
            <a:pPr marL="342900" indent="-228600">
              <a:lnSpc>
                <a:spcPct val="90000"/>
              </a:lnSpc>
              <a:spcAft>
                <a:spcPts val="600"/>
              </a:spcAft>
              <a:buFont typeface="Arial" panose="020B0604020202020204" pitchFamily="34" charset="0"/>
              <a:buChar char="•"/>
            </a:pPr>
            <a:r>
              <a:rPr lang="en-US" sz="2200" dirty="0">
                <a:solidFill>
                  <a:srgbClr val="FFFFFF"/>
                </a:solidFill>
              </a:rPr>
              <a:t>The Columbia River Fish and Wildlife Conservation Office (CRFWCO) is eager to remove and monitor flowering rush within a 50km river area for 10 years</a:t>
            </a:r>
          </a:p>
          <a:p>
            <a:pPr marL="342900" indent="-228600">
              <a:lnSpc>
                <a:spcPct val="90000"/>
              </a:lnSpc>
              <a:spcAft>
                <a:spcPts val="600"/>
              </a:spcAft>
              <a:buFont typeface="Arial" panose="020B0604020202020204" pitchFamily="34" charset="0"/>
              <a:buChar char="•"/>
            </a:pPr>
            <a:endParaRPr lang="en-US" sz="2200" dirty="0">
              <a:solidFill>
                <a:srgbClr val="FFFFFF"/>
              </a:solidFill>
            </a:endParaRPr>
          </a:p>
          <a:p>
            <a:pPr marL="342900" indent="-228600">
              <a:lnSpc>
                <a:spcPct val="90000"/>
              </a:lnSpc>
              <a:spcAft>
                <a:spcPts val="600"/>
              </a:spcAft>
              <a:buFont typeface="Arial" panose="020B0604020202020204" pitchFamily="34" charset="0"/>
              <a:buChar char="•"/>
            </a:pPr>
            <a:r>
              <a:rPr lang="en-US" sz="2200" dirty="0">
                <a:solidFill>
                  <a:srgbClr val="FFFFFF"/>
                </a:solidFill>
              </a:rPr>
              <a:t>They aim conduct management to minimize overall presence and downstream spread of flowering rush</a:t>
            </a:r>
          </a:p>
          <a:p>
            <a:pPr marL="800100" lvl="1" indent="-228600">
              <a:lnSpc>
                <a:spcPct val="90000"/>
              </a:lnSpc>
              <a:spcAft>
                <a:spcPts val="600"/>
              </a:spcAft>
              <a:buFont typeface="Arial" panose="020B0604020202020204" pitchFamily="34" charset="0"/>
              <a:buChar char="•"/>
            </a:pPr>
            <a:r>
              <a:rPr lang="en-US" sz="2200" dirty="0">
                <a:solidFill>
                  <a:srgbClr val="FFFFFF"/>
                </a:solidFill>
              </a:rPr>
              <a:t>Also aim to minimize cost</a:t>
            </a:r>
          </a:p>
          <a:p>
            <a:pPr marL="342900" indent="-228600">
              <a:lnSpc>
                <a:spcPct val="90000"/>
              </a:lnSpc>
              <a:spcAft>
                <a:spcPts val="600"/>
              </a:spcAft>
              <a:buFont typeface="Arial" panose="020B0604020202020204" pitchFamily="34" charset="0"/>
              <a:buChar char="•"/>
            </a:pPr>
            <a:endParaRPr lang="en-US" sz="2200" dirty="0">
              <a:solidFill>
                <a:srgbClr val="FFFFFF"/>
              </a:solidFill>
            </a:endParaRPr>
          </a:p>
          <a:p>
            <a:pPr marL="342900" indent="-228600">
              <a:lnSpc>
                <a:spcPct val="90000"/>
              </a:lnSpc>
              <a:spcAft>
                <a:spcPts val="600"/>
              </a:spcAft>
              <a:buFont typeface="Arial" panose="020B0604020202020204" pitchFamily="34" charset="0"/>
              <a:buChar char="•"/>
            </a:pPr>
            <a:r>
              <a:rPr lang="en-US" sz="2200" dirty="0">
                <a:solidFill>
                  <a:srgbClr val="FFFFFF"/>
                </a:solidFill>
              </a:rPr>
              <a:t>Managers are constrained by the number of management </a:t>
            </a:r>
            <a:r>
              <a:rPr lang="en-US" sz="2200" u="sng" dirty="0">
                <a:solidFill>
                  <a:srgbClr val="FFFFFF"/>
                </a:solidFill>
              </a:rPr>
              <a:t>segments</a:t>
            </a:r>
            <a:r>
              <a:rPr lang="en-US" sz="2200" dirty="0">
                <a:solidFill>
                  <a:srgbClr val="FFFFFF"/>
                </a:solidFill>
              </a:rPr>
              <a:t> (i.e., discrete 1 km sections of the river) on which they can conduct annual management and monitoring due to limited resources </a:t>
            </a:r>
          </a:p>
          <a:p>
            <a:pPr marL="342900" indent="-228600">
              <a:lnSpc>
                <a:spcPct val="90000"/>
              </a:lnSpc>
              <a:spcAft>
                <a:spcPts val="600"/>
              </a:spcAft>
              <a:buFont typeface="Arial" panose="020B0604020202020204" pitchFamily="34" charset="0"/>
              <a:buChar char="•"/>
            </a:pPr>
            <a:endParaRPr lang="en-US" sz="2200" dirty="0">
              <a:solidFill>
                <a:srgbClr val="FFFFFF"/>
              </a:solidFill>
            </a:endParaRPr>
          </a:p>
          <a:p>
            <a:pPr marL="342900" indent="-228600">
              <a:lnSpc>
                <a:spcPct val="90000"/>
              </a:lnSpc>
              <a:spcAft>
                <a:spcPts val="600"/>
              </a:spcAft>
              <a:buFont typeface="Arial" panose="020B0604020202020204" pitchFamily="34" charset="0"/>
              <a:buChar char="•"/>
            </a:pPr>
            <a:r>
              <a:rPr lang="en-US" sz="2200" dirty="0">
                <a:solidFill>
                  <a:srgbClr val="FFFFFF"/>
                </a:solidFill>
              </a:rPr>
              <a:t>Type: Dynamic problem, multiple objectives, information problem </a:t>
            </a:r>
          </a:p>
        </p:txBody>
      </p:sp>
    </p:spTree>
    <p:extLst>
      <p:ext uri="{BB962C8B-B14F-4D97-AF65-F5344CB8AC3E}">
        <p14:creationId xmlns:p14="http://schemas.microsoft.com/office/powerpoint/2010/main" val="5082762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Map&#10;&#10;Description automatically generated">
            <a:extLst>
              <a:ext uri="{FF2B5EF4-FFF2-40B4-BE49-F238E27FC236}">
                <a16:creationId xmlns:a16="http://schemas.microsoft.com/office/drawing/2014/main" id="{66BD0299-AB68-C46D-9BCC-98102D32BFCF}"/>
              </a:ext>
            </a:extLst>
          </p:cNvPr>
          <p:cNvPicPr>
            <a:picLocks noChangeAspect="1"/>
          </p:cNvPicPr>
          <p:nvPr/>
        </p:nvPicPr>
        <p:blipFill rotWithShape="1">
          <a:blip r:embed="rId2">
            <a:extLst>
              <a:ext uri="{28A0092B-C50C-407E-A947-70E740481C1C}">
                <a14:useLocalDpi xmlns:a14="http://schemas.microsoft.com/office/drawing/2010/main" val="0"/>
              </a:ext>
            </a:extLst>
          </a:blip>
          <a:srcRect l="4419" t="22276" r="3052" b="14537"/>
          <a:stretch/>
        </p:blipFill>
        <p:spPr>
          <a:xfrm>
            <a:off x="568171" y="488272"/>
            <a:ext cx="11221376" cy="5921406"/>
          </a:xfrm>
          <a:prstGeom prst="rect">
            <a:avLst/>
          </a:prstGeom>
        </p:spPr>
      </p:pic>
      <p:sp>
        <p:nvSpPr>
          <p:cNvPr id="12" name="Rectangle 11">
            <a:extLst>
              <a:ext uri="{FF2B5EF4-FFF2-40B4-BE49-F238E27FC236}">
                <a16:creationId xmlns:a16="http://schemas.microsoft.com/office/drawing/2014/main" id="{ABF43C10-DAA3-15E8-0533-D63EE84FE4EB}"/>
              </a:ext>
            </a:extLst>
          </p:cNvPr>
          <p:cNvSpPr/>
          <p:nvPr/>
        </p:nvSpPr>
        <p:spPr>
          <a:xfrm>
            <a:off x="7442227" y="4916770"/>
            <a:ext cx="274623" cy="224683"/>
          </a:xfrm>
          <a:prstGeom prst="rect">
            <a:avLst/>
          </a:prstGeom>
          <a:solidFill>
            <a:srgbClr val="F5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6D40356-AD3D-2454-73DB-56F8F86D0958}"/>
              </a:ext>
            </a:extLst>
          </p:cNvPr>
          <p:cNvSpPr/>
          <p:nvPr/>
        </p:nvSpPr>
        <p:spPr>
          <a:xfrm>
            <a:off x="7442228" y="5346127"/>
            <a:ext cx="274623" cy="224683"/>
          </a:xfrm>
          <a:prstGeom prst="rect">
            <a:avLst/>
          </a:prstGeom>
          <a:solidFill>
            <a:srgbClr val="F5F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CBE0D50-5775-7C20-2E31-C4589C5FADBA}"/>
              </a:ext>
            </a:extLst>
          </p:cNvPr>
          <p:cNvSpPr txBox="1"/>
          <p:nvPr/>
        </p:nvSpPr>
        <p:spPr>
          <a:xfrm>
            <a:off x="7725976" y="4838296"/>
            <a:ext cx="1375873" cy="369332"/>
          </a:xfrm>
          <a:prstGeom prst="rect">
            <a:avLst/>
          </a:prstGeom>
          <a:noFill/>
        </p:spPr>
        <p:txBody>
          <a:bodyPr wrap="square" rtlCol="0">
            <a:spAutoFit/>
          </a:bodyPr>
          <a:lstStyle/>
          <a:p>
            <a:r>
              <a:rPr lang="en-US" dirty="0"/>
              <a:t>Invaded</a:t>
            </a:r>
          </a:p>
        </p:txBody>
      </p:sp>
      <p:sp>
        <p:nvSpPr>
          <p:cNvPr id="15" name="TextBox 14">
            <a:extLst>
              <a:ext uri="{FF2B5EF4-FFF2-40B4-BE49-F238E27FC236}">
                <a16:creationId xmlns:a16="http://schemas.microsoft.com/office/drawing/2014/main" id="{93CA7192-DC43-5B9F-F7BB-60787645F059}"/>
              </a:ext>
            </a:extLst>
          </p:cNvPr>
          <p:cNvSpPr txBox="1"/>
          <p:nvPr/>
        </p:nvSpPr>
        <p:spPr>
          <a:xfrm>
            <a:off x="7725976" y="5273802"/>
            <a:ext cx="1375873" cy="369332"/>
          </a:xfrm>
          <a:prstGeom prst="rect">
            <a:avLst/>
          </a:prstGeom>
          <a:noFill/>
        </p:spPr>
        <p:txBody>
          <a:bodyPr wrap="square" rtlCol="0">
            <a:spAutoFit/>
          </a:bodyPr>
          <a:lstStyle/>
          <a:p>
            <a:r>
              <a:rPr lang="en-US" dirty="0"/>
              <a:t>Empty</a:t>
            </a:r>
          </a:p>
        </p:txBody>
      </p:sp>
      <p:sp>
        <p:nvSpPr>
          <p:cNvPr id="16" name="Rectangle 15">
            <a:extLst>
              <a:ext uri="{FF2B5EF4-FFF2-40B4-BE49-F238E27FC236}">
                <a16:creationId xmlns:a16="http://schemas.microsoft.com/office/drawing/2014/main" id="{449DB3C1-F2A9-D6E1-FFDB-63189E4470E7}"/>
              </a:ext>
            </a:extLst>
          </p:cNvPr>
          <p:cNvSpPr/>
          <p:nvPr/>
        </p:nvSpPr>
        <p:spPr>
          <a:xfrm>
            <a:off x="7451353" y="5827800"/>
            <a:ext cx="274623" cy="45719"/>
          </a:xfrm>
          <a:prstGeom prst="rect">
            <a:avLst/>
          </a:prstGeom>
          <a:solidFill>
            <a:srgbClr val="0058E5"/>
          </a:solidFill>
          <a:ln>
            <a:solidFill>
              <a:srgbClr val="005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D927623-A7F6-225F-8A19-01E68AF79FA0}"/>
              </a:ext>
            </a:extLst>
          </p:cNvPr>
          <p:cNvSpPr txBox="1"/>
          <p:nvPr/>
        </p:nvSpPr>
        <p:spPr>
          <a:xfrm>
            <a:off x="7716851" y="5643134"/>
            <a:ext cx="2091985" cy="369332"/>
          </a:xfrm>
          <a:prstGeom prst="rect">
            <a:avLst/>
          </a:prstGeom>
          <a:noFill/>
        </p:spPr>
        <p:txBody>
          <a:bodyPr wrap="square" rtlCol="0">
            <a:spAutoFit/>
          </a:bodyPr>
          <a:lstStyle/>
          <a:p>
            <a:r>
              <a:rPr lang="en-US" dirty="0"/>
              <a:t>Columbia River</a:t>
            </a:r>
          </a:p>
        </p:txBody>
      </p:sp>
      <p:sp>
        <p:nvSpPr>
          <p:cNvPr id="18" name="Right Brace 17">
            <a:extLst>
              <a:ext uri="{FF2B5EF4-FFF2-40B4-BE49-F238E27FC236}">
                <a16:creationId xmlns:a16="http://schemas.microsoft.com/office/drawing/2014/main" id="{0C3AC5A1-F405-F802-D0C3-FA6B261A1E00}"/>
              </a:ext>
            </a:extLst>
          </p:cNvPr>
          <p:cNvSpPr/>
          <p:nvPr/>
        </p:nvSpPr>
        <p:spPr>
          <a:xfrm rot="14803920">
            <a:off x="5905538" y="1287941"/>
            <a:ext cx="478564" cy="4915292"/>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0FC2BD62-07BA-5952-5E40-2E1C6A132E9B}"/>
              </a:ext>
            </a:extLst>
          </p:cNvPr>
          <p:cNvSpPr txBox="1"/>
          <p:nvPr/>
        </p:nvSpPr>
        <p:spPr>
          <a:xfrm>
            <a:off x="5135016" y="2505670"/>
            <a:ext cx="1921967" cy="923330"/>
          </a:xfrm>
          <a:prstGeom prst="rect">
            <a:avLst/>
          </a:prstGeom>
          <a:noFill/>
        </p:spPr>
        <p:txBody>
          <a:bodyPr wrap="square" rtlCol="0">
            <a:spAutoFit/>
          </a:bodyPr>
          <a:lstStyle/>
          <a:p>
            <a:r>
              <a:rPr lang="en-US" dirty="0"/>
              <a:t>50 km length, divided into 50, 1km ‘segments’</a:t>
            </a:r>
          </a:p>
        </p:txBody>
      </p:sp>
      <p:sp>
        <p:nvSpPr>
          <p:cNvPr id="21" name="TextBox 20">
            <a:extLst>
              <a:ext uri="{FF2B5EF4-FFF2-40B4-BE49-F238E27FC236}">
                <a16:creationId xmlns:a16="http://schemas.microsoft.com/office/drawing/2014/main" id="{1EF98978-ECE8-76F2-F347-FEAB1F921AC4}"/>
              </a:ext>
            </a:extLst>
          </p:cNvPr>
          <p:cNvSpPr txBox="1"/>
          <p:nvPr/>
        </p:nvSpPr>
        <p:spPr>
          <a:xfrm>
            <a:off x="8584707" y="3429000"/>
            <a:ext cx="1375873" cy="369332"/>
          </a:xfrm>
          <a:prstGeom prst="rect">
            <a:avLst/>
          </a:prstGeom>
          <a:noFill/>
        </p:spPr>
        <p:txBody>
          <a:bodyPr wrap="square" rtlCol="0">
            <a:spAutoFit/>
          </a:bodyPr>
          <a:lstStyle/>
          <a:p>
            <a:r>
              <a:rPr lang="en-US" dirty="0">
                <a:solidFill>
                  <a:schemeClr val="bg2">
                    <a:lumMod val="60000"/>
                    <a:lumOff val="40000"/>
                  </a:schemeClr>
                </a:solidFill>
              </a:rPr>
              <a:t>Upstream</a:t>
            </a:r>
          </a:p>
        </p:txBody>
      </p:sp>
      <p:cxnSp>
        <p:nvCxnSpPr>
          <p:cNvPr id="23" name="Straight Arrow Connector 22">
            <a:extLst>
              <a:ext uri="{FF2B5EF4-FFF2-40B4-BE49-F238E27FC236}">
                <a16:creationId xmlns:a16="http://schemas.microsoft.com/office/drawing/2014/main" id="{5AAC3BD2-B67B-239C-8F61-61DC81DB4D70}"/>
              </a:ext>
            </a:extLst>
          </p:cNvPr>
          <p:cNvCxnSpPr/>
          <p:nvPr/>
        </p:nvCxnSpPr>
        <p:spPr>
          <a:xfrm flipH="1">
            <a:off x="4429957" y="3675355"/>
            <a:ext cx="4154750" cy="16707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6A508E-F051-0047-88BA-D8454E37AD74}"/>
              </a:ext>
            </a:extLst>
          </p:cNvPr>
          <p:cNvSpPr txBox="1"/>
          <p:nvPr/>
        </p:nvSpPr>
        <p:spPr>
          <a:xfrm>
            <a:off x="3021755" y="5141453"/>
            <a:ext cx="1541563" cy="369332"/>
          </a:xfrm>
          <a:prstGeom prst="rect">
            <a:avLst/>
          </a:prstGeom>
          <a:noFill/>
        </p:spPr>
        <p:txBody>
          <a:bodyPr wrap="square" rtlCol="0">
            <a:spAutoFit/>
          </a:bodyPr>
          <a:lstStyle/>
          <a:p>
            <a:r>
              <a:rPr lang="en-US" dirty="0">
                <a:solidFill>
                  <a:srgbClr val="4A7EBB"/>
                </a:solidFill>
              </a:rPr>
              <a:t>Downstream</a:t>
            </a:r>
          </a:p>
        </p:txBody>
      </p:sp>
    </p:spTree>
    <p:extLst>
      <p:ext uri="{BB962C8B-B14F-4D97-AF65-F5344CB8AC3E}">
        <p14:creationId xmlns:p14="http://schemas.microsoft.com/office/powerpoint/2010/main" val="60586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E628-1CA5-491F-9D31-556250A208B9}"/>
              </a:ext>
            </a:extLst>
          </p:cNvPr>
          <p:cNvSpPr>
            <a:spLocks noGrp="1"/>
          </p:cNvSpPr>
          <p:nvPr>
            <p:ph type="title"/>
          </p:nvPr>
        </p:nvSpPr>
        <p:spPr>
          <a:xfrm>
            <a:off x="838200" y="365125"/>
            <a:ext cx="3192262" cy="1325563"/>
          </a:xfrm>
        </p:spPr>
        <p:txBody>
          <a:bodyPr/>
          <a:lstStyle/>
          <a:p>
            <a:r>
              <a:rPr lang="en-US" sz="5400" dirty="0">
                <a:solidFill>
                  <a:schemeClr val="accent6"/>
                </a:solidFill>
              </a:rPr>
              <a:t>O</a:t>
            </a:r>
            <a:r>
              <a:rPr lang="en-US" sz="5400" dirty="0">
                <a:solidFill>
                  <a:schemeClr val="bg1"/>
                </a:solidFill>
              </a:rPr>
              <a:t>bjectives</a:t>
            </a:r>
          </a:p>
        </p:txBody>
      </p:sp>
      <p:sp>
        <p:nvSpPr>
          <p:cNvPr id="6" name="Rectangle 5">
            <a:extLst>
              <a:ext uri="{FF2B5EF4-FFF2-40B4-BE49-F238E27FC236}">
                <a16:creationId xmlns:a16="http://schemas.microsoft.com/office/drawing/2014/main" id="{79B910BB-AA12-E6B9-3B80-E221AAF3C858}"/>
              </a:ext>
            </a:extLst>
          </p:cNvPr>
          <p:cNvSpPr/>
          <p:nvPr/>
        </p:nvSpPr>
        <p:spPr>
          <a:xfrm>
            <a:off x="6821555" y="2950534"/>
            <a:ext cx="1634319" cy="956931"/>
          </a:xfrm>
          <a:prstGeom prst="rect">
            <a:avLst/>
          </a:prstGeom>
          <a:solidFill>
            <a:srgbClr val="4F81BD"/>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Minimize cost</a:t>
            </a:r>
          </a:p>
        </p:txBody>
      </p:sp>
      <p:sp>
        <p:nvSpPr>
          <p:cNvPr id="7" name="Title 1">
            <a:extLst>
              <a:ext uri="{FF2B5EF4-FFF2-40B4-BE49-F238E27FC236}">
                <a16:creationId xmlns:a16="http://schemas.microsoft.com/office/drawing/2014/main" id="{F48C04F9-5CF1-F281-7DAB-AAF68FFDB97F}"/>
              </a:ext>
            </a:extLst>
          </p:cNvPr>
          <p:cNvSpPr txBox="1">
            <a:spLocks/>
          </p:cNvSpPr>
          <p:nvPr/>
        </p:nvSpPr>
        <p:spPr>
          <a:xfrm>
            <a:off x="8585280" y="2925771"/>
            <a:ext cx="3458360" cy="66278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kern="0" dirty="0">
                <a:solidFill>
                  <a:schemeClr val="bg1"/>
                </a:solidFill>
              </a:rPr>
              <a:t>Fundamental</a:t>
            </a:r>
            <a:r>
              <a:rPr lang="en-US" kern="0" dirty="0"/>
              <a:t> </a:t>
            </a:r>
          </a:p>
        </p:txBody>
      </p:sp>
      <p:sp>
        <p:nvSpPr>
          <p:cNvPr id="8" name="Title 1">
            <a:extLst>
              <a:ext uri="{FF2B5EF4-FFF2-40B4-BE49-F238E27FC236}">
                <a16:creationId xmlns:a16="http://schemas.microsoft.com/office/drawing/2014/main" id="{29ED5FA7-78BD-8507-613D-D2FAFB3BB1C7}"/>
              </a:ext>
            </a:extLst>
          </p:cNvPr>
          <p:cNvSpPr txBox="1">
            <a:spLocks/>
          </p:cNvSpPr>
          <p:nvPr/>
        </p:nvSpPr>
        <p:spPr>
          <a:xfrm>
            <a:off x="9807940" y="5609898"/>
            <a:ext cx="1565313" cy="66278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600" kern="0" dirty="0">
                <a:solidFill>
                  <a:schemeClr val="bg1"/>
                </a:solidFill>
              </a:rPr>
              <a:t>Means</a:t>
            </a:r>
          </a:p>
        </p:txBody>
      </p:sp>
      <p:sp>
        <p:nvSpPr>
          <p:cNvPr id="9" name="Rectangle 8">
            <a:extLst>
              <a:ext uri="{FF2B5EF4-FFF2-40B4-BE49-F238E27FC236}">
                <a16:creationId xmlns:a16="http://schemas.microsoft.com/office/drawing/2014/main" id="{94383124-D8B0-9FA7-F963-97038E528B4B}"/>
              </a:ext>
            </a:extLst>
          </p:cNvPr>
          <p:cNvSpPr/>
          <p:nvPr/>
        </p:nvSpPr>
        <p:spPr>
          <a:xfrm>
            <a:off x="1147128" y="2754940"/>
            <a:ext cx="1900301" cy="1404070"/>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Minimize overall  flowering rush presence</a:t>
            </a:r>
          </a:p>
        </p:txBody>
      </p:sp>
      <p:sp>
        <p:nvSpPr>
          <p:cNvPr id="10" name="Rectangle 9">
            <a:extLst>
              <a:ext uri="{FF2B5EF4-FFF2-40B4-BE49-F238E27FC236}">
                <a16:creationId xmlns:a16="http://schemas.microsoft.com/office/drawing/2014/main" id="{F03A8686-7A42-E262-4BC2-653638BA35C7}"/>
              </a:ext>
            </a:extLst>
          </p:cNvPr>
          <p:cNvSpPr/>
          <p:nvPr/>
        </p:nvSpPr>
        <p:spPr>
          <a:xfrm>
            <a:off x="3606645" y="2754940"/>
            <a:ext cx="2339316" cy="1404070"/>
          </a:xfrm>
          <a:prstGeom prst="rect">
            <a:avLst/>
          </a:prstGeom>
          <a:solidFill>
            <a:srgbClr val="4F81BD"/>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Minimize downstream presence of flowering rush</a:t>
            </a:r>
          </a:p>
        </p:txBody>
      </p:sp>
      <p:sp>
        <p:nvSpPr>
          <p:cNvPr id="17" name="Rectangle 16">
            <a:extLst>
              <a:ext uri="{FF2B5EF4-FFF2-40B4-BE49-F238E27FC236}">
                <a16:creationId xmlns:a16="http://schemas.microsoft.com/office/drawing/2014/main" id="{612A4ACE-5D04-C5F7-9A94-2FBC086DBDC4}"/>
              </a:ext>
            </a:extLst>
          </p:cNvPr>
          <p:cNvSpPr/>
          <p:nvPr/>
        </p:nvSpPr>
        <p:spPr>
          <a:xfrm>
            <a:off x="6074731" y="5443506"/>
            <a:ext cx="1155404" cy="995566"/>
          </a:xfrm>
          <a:prstGeom prst="rect">
            <a:avLst/>
          </a:prstGeom>
          <a:solidFill>
            <a:schemeClr val="accent1">
              <a:lumMod val="40000"/>
              <a:lumOff val="60000"/>
            </a:schemeClr>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Minimize removal cost</a:t>
            </a:r>
          </a:p>
        </p:txBody>
      </p:sp>
      <p:sp>
        <p:nvSpPr>
          <p:cNvPr id="18" name="Rectangle 17">
            <a:extLst>
              <a:ext uri="{FF2B5EF4-FFF2-40B4-BE49-F238E27FC236}">
                <a16:creationId xmlns:a16="http://schemas.microsoft.com/office/drawing/2014/main" id="{147AF251-6206-3270-D0CA-39E2B36569F3}"/>
              </a:ext>
            </a:extLst>
          </p:cNvPr>
          <p:cNvSpPr/>
          <p:nvPr/>
        </p:nvSpPr>
        <p:spPr>
          <a:xfrm>
            <a:off x="7953763" y="5443506"/>
            <a:ext cx="1634318" cy="995566"/>
          </a:xfrm>
          <a:prstGeom prst="rect">
            <a:avLst/>
          </a:prstGeom>
          <a:solidFill>
            <a:schemeClr val="accent1">
              <a:lumMod val="40000"/>
              <a:lumOff val="60000"/>
            </a:schemeClr>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Minimize monitoring cost</a:t>
            </a:r>
          </a:p>
        </p:txBody>
      </p:sp>
      <p:cxnSp>
        <p:nvCxnSpPr>
          <p:cNvPr id="28" name="Straight Arrow Connector 27">
            <a:extLst>
              <a:ext uri="{FF2B5EF4-FFF2-40B4-BE49-F238E27FC236}">
                <a16:creationId xmlns:a16="http://schemas.microsoft.com/office/drawing/2014/main" id="{B8896E1B-884A-527E-C06A-4A27A00F0254}"/>
              </a:ext>
            </a:extLst>
          </p:cNvPr>
          <p:cNvCxnSpPr>
            <a:cxnSpLocks/>
            <a:stCxn id="17" idx="0"/>
            <a:endCxn id="6" idx="2"/>
          </p:cNvCxnSpPr>
          <p:nvPr/>
        </p:nvCxnSpPr>
        <p:spPr>
          <a:xfrm flipV="1">
            <a:off x="6652433" y="3907465"/>
            <a:ext cx="986282" cy="1536041"/>
          </a:xfrm>
          <a:prstGeom prst="straightConnector1">
            <a:avLst/>
          </a:prstGeom>
          <a:ln w="571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F34CCE-7F86-D3EE-CCD5-B2781F14A3AB}"/>
              </a:ext>
            </a:extLst>
          </p:cNvPr>
          <p:cNvCxnSpPr>
            <a:cxnSpLocks/>
            <a:stCxn id="18" idx="0"/>
            <a:endCxn id="6" idx="2"/>
          </p:cNvCxnSpPr>
          <p:nvPr/>
        </p:nvCxnSpPr>
        <p:spPr>
          <a:xfrm flipH="1" flipV="1">
            <a:off x="7638715" y="3907465"/>
            <a:ext cx="1132207" cy="1536041"/>
          </a:xfrm>
          <a:prstGeom prst="straightConnector1">
            <a:avLst/>
          </a:prstGeom>
          <a:ln w="571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473FA07-A14A-D8D4-DB9A-3F3E9DDABD1E}"/>
              </a:ext>
            </a:extLst>
          </p:cNvPr>
          <p:cNvSpPr/>
          <p:nvPr/>
        </p:nvSpPr>
        <p:spPr>
          <a:xfrm>
            <a:off x="867519" y="4208542"/>
            <a:ext cx="2459517" cy="11672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*Average invasion state overall in the 50km section</a:t>
            </a:r>
          </a:p>
          <a:p>
            <a:pPr algn="ctr"/>
            <a:r>
              <a:rPr lang="en-US" dirty="0">
                <a:solidFill>
                  <a:schemeClr val="bg1"/>
                </a:solidFill>
              </a:rPr>
              <a:t>(value between [0,1])</a:t>
            </a:r>
          </a:p>
        </p:txBody>
      </p:sp>
      <p:sp>
        <p:nvSpPr>
          <p:cNvPr id="32" name="Rectangle 31">
            <a:extLst>
              <a:ext uri="{FF2B5EF4-FFF2-40B4-BE49-F238E27FC236}">
                <a16:creationId xmlns:a16="http://schemas.microsoft.com/office/drawing/2014/main" id="{E0AA0261-AEC5-B997-8A3D-155326D22855}"/>
              </a:ext>
            </a:extLst>
          </p:cNvPr>
          <p:cNvSpPr/>
          <p:nvPr/>
        </p:nvSpPr>
        <p:spPr>
          <a:xfrm>
            <a:off x="3509580" y="4173615"/>
            <a:ext cx="2459517" cy="11672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*Average invasion state in the final 5km downstream</a:t>
            </a:r>
          </a:p>
          <a:p>
            <a:pPr algn="ctr"/>
            <a:r>
              <a:rPr lang="en-US" dirty="0">
                <a:solidFill>
                  <a:schemeClr val="bg1"/>
                </a:solidFill>
              </a:rPr>
              <a:t>(value between [0,1])</a:t>
            </a:r>
          </a:p>
        </p:txBody>
      </p:sp>
      <p:sp>
        <p:nvSpPr>
          <p:cNvPr id="14" name="Title 1">
            <a:extLst>
              <a:ext uri="{FF2B5EF4-FFF2-40B4-BE49-F238E27FC236}">
                <a16:creationId xmlns:a16="http://schemas.microsoft.com/office/drawing/2014/main" id="{87D9FB54-9E8D-CB77-6EC9-6BC709E40CA4}"/>
              </a:ext>
            </a:extLst>
          </p:cNvPr>
          <p:cNvSpPr txBox="1">
            <a:spLocks/>
          </p:cNvSpPr>
          <p:nvPr/>
        </p:nvSpPr>
        <p:spPr>
          <a:xfrm>
            <a:off x="8934921" y="1546913"/>
            <a:ext cx="2759077" cy="66278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kern="0" dirty="0">
                <a:solidFill>
                  <a:schemeClr val="bg1"/>
                </a:solidFill>
              </a:rPr>
              <a:t>Strategic</a:t>
            </a:r>
            <a:r>
              <a:rPr lang="en-US" kern="0" dirty="0"/>
              <a:t> </a:t>
            </a:r>
          </a:p>
        </p:txBody>
      </p:sp>
      <p:sp>
        <p:nvSpPr>
          <p:cNvPr id="19" name="Rectangle 18">
            <a:extLst>
              <a:ext uri="{FF2B5EF4-FFF2-40B4-BE49-F238E27FC236}">
                <a16:creationId xmlns:a16="http://schemas.microsoft.com/office/drawing/2014/main" id="{FA641EB5-70B0-B318-9C88-60E0611C2B8E}"/>
              </a:ext>
            </a:extLst>
          </p:cNvPr>
          <p:cNvSpPr/>
          <p:nvPr/>
        </p:nvSpPr>
        <p:spPr>
          <a:xfrm>
            <a:off x="2165395" y="1517113"/>
            <a:ext cx="5246741" cy="671357"/>
          </a:xfrm>
          <a:prstGeom prst="rect">
            <a:avLst/>
          </a:prstGeom>
          <a:solidFill>
            <a:schemeClr val="bg2">
              <a:lumMod val="7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Maximize the structure and function of aquatic resources of the Columbia River</a:t>
            </a:r>
          </a:p>
        </p:txBody>
      </p:sp>
      <p:cxnSp>
        <p:nvCxnSpPr>
          <p:cNvPr id="21" name="Straight Arrow Connector 20">
            <a:extLst>
              <a:ext uri="{FF2B5EF4-FFF2-40B4-BE49-F238E27FC236}">
                <a16:creationId xmlns:a16="http://schemas.microsoft.com/office/drawing/2014/main" id="{B398E013-433E-2370-344C-13B976829516}"/>
              </a:ext>
            </a:extLst>
          </p:cNvPr>
          <p:cNvCxnSpPr>
            <a:cxnSpLocks/>
            <a:stCxn id="9" idx="0"/>
            <a:endCxn id="19" idx="2"/>
          </p:cNvCxnSpPr>
          <p:nvPr/>
        </p:nvCxnSpPr>
        <p:spPr>
          <a:xfrm flipV="1">
            <a:off x="2097279" y="2188470"/>
            <a:ext cx="2691487" cy="566470"/>
          </a:xfrm>
          <a:prstGeom prst="straightConnector1">
            <a:avLst/>
          </a:prstGeom>
          <a:ln w="571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EFFE24-934D-4FB2-F899-D53E06BEED73}"/>
              </a:ext>
            </a:extLst>
          </p:cNvPr>
          <p:cNvCxnSpPr>
            <a:cxnSpLocks/>
            <a:stCxn id="10" idx="0"/>
            <a:endCxn id="19" idx="2"/>
          </p:cNvCxnSpPr>
          <p:nvPr/>
        </p:nvCxnSpPr>
        <p:spPr>
          <a:xfrm flipV="1">
            <a:off x="4776303" y="2188470"/>
            <a:ext cx="12463" cy="566470"/>
          </a:xfrm>
          <a:prstGeom prst="straightConnector1">
            <a:avLst/>
          </a:prstGeom>
          <a:ln w="571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22BAEA-BF45-A7AC-1AF6-8A0B65D1F50B}"/>
              </a:ext>
            </a:extLst>
          </p:cNvPr>
          <p:cNvCxnSpPr>
            <a:cxnSpLocks/>
            <a:stCxn id="6" idx="0"/>
            <a:endCxn id="19" idx="2"/>
          </p:cNvCxnSpPr>
          <p:nvPr/>
        </p:nvCxnSpPr>
        <p:spPr>
          <a:xfrm flipH="1" flipV="1">
            <a:off x="4788766" y="2188470"/>
            <a:ext cx="2849949" cy="762064"/>
          </a:xfrm>
          <a:prstGeom prst="straightConnector1">
            <a:avLst/>
          </a:prstGeom>
          <a:ln w="5715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0AAFF4-7840-CCBB-760B-E916E85BC3CC}"/>
              </a:ext>
            </a:extLst>
          </p:cNvPr>
          <p:cNvSpPr txBox="1"/>
          <p:nvPr/>
        </p:nvSpPr>
        <p:spPr>
          <a:xfrm>
            <a:off x="6307673" y="6400437"/>
            <a:ext cx="709498"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Wingdings-Regular"/>
              </a:rPr>
              <a:t>$/</a:t>
            </a:r>
            <a:r>
              <a:rPr lang="en-US" sz="1800" dirty="0" err="1">
                <a:solidFill>
                  <a:schemeClr val="bg1"/>
                </a:solidFill>
                <a:effectLst/>
                <a:latin typeface="Calibri" panose="020F0502020204030204" pitchFamily="34" charset="0"/>
                <a:ea typeface="Wingdings-Regular"/>
              </a:rPr>
              <a:t>yr</a:t>
            </a:r>
            <a:endParaRPr lang="en-US" dirty="0">
              <a:solidFill>
                <a:schemeClr val="bg1"/>
              </a:solidFill>
            </a:endParaRPr>
          </a:p>
        </p:txBody>
      </p:sp>
      <p:sp>
        <p:nvSpPr>
          <p:cNvPr id="38" name="TextBox 37">
            <a:extLst>
              <a:ext uri="{FF2B5EF4-FFF2-40B4-BE49-F238E27FC236}">
                <a16:creationId xmlns:a16="http://schemas.microsoft.com/office/drawing/2014/main" id="{BBAC2EBA-6956-6A8E-BD0C-E57D7F54E199}"/>
              </a:ext>
            </a:extLst>
          </p:cNvPr>
          <p:cNvSpPr txBox="1"/>
          <p:nvPr/>
        </p:nvSpPr>
        <p:spPr>
          <a:xfrm>
            <a:off x="8580172" y="6400437"/>
            <a:ext cx="709498"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Wingdings-Regular"/>
              </a:rPr>
              <a:t>$/</a:t>
            </a:r>
            <a:r>
              <a:rPr lang="en-US" sz="1800" dirty="0" err="1">
                <a:solidFill>
                  <a:schemeClr val="bg1"/>
                </a:solidFill>
                <a:effectLst/>
                <a:latin typeface="Calibri" panose="020F0502020204030204" pitchFamily="34" charset="0"/>
                <a:ea typeface="Wingdings-Regular"/>
              </a:rPr>
              <a:t>yr</a:t>
            </a:r>
            <a:endParaRPr lang="en-US" dirty="0">
              <a:solidFill>
                <a:schemeClr val="bg1"/>
              </a:solidFill>
            </a:endParaRPr>
          </a:p>
        </p:txBody>
      </p:sp>
    </p:spTree>
    <p:extLst>
      <p:ext uri="{BB962C8B-B14F-4D97-AF65-F5344CB8AC3E}">
        <p14:creationId xmlns:p14="http://schemas.microsoft.com/office/powerpoint/2010/main" val="420361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0" grpId="0" animBg="1"/>
      <p:bldP spid="17" grpId="0" animBg="1"/>
      <p:bldP spid="18" grpId="0" animBg="1"/>
      <p:bldP spid="16" grpId="0" animBg="1"/>
      <p:bldP spid="32" grpId="0" animBg="1"/>
      <p:bldP spid="14" grpId="0"/>
      <p:bldP spid="19" grpId="0" animBg="1"/>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A297CD7F-76A0-D3A1-5E4D-AE21A33FF1A3}"/>
              </a:ext>
            </a:extLst>
          </p:cNvPr>
          <p:cNvGraphicFramePr>
            <a:graphicFrameLocks noGrp="1"/>
          </p:cNvGraphicFramePr>
          <p:nvPr>
            <p:extLst>
              <p:ext uri="{D42A27DB-BD31-4B8C-83A1-F6EECF244321}">
                <p14:modId xmlns:p14="http://schemas.microsoft.com/office/powerpoint/2010/main" val="2811158202"/>
              </p:ext>
            </p:extLst>
          </p:nvPr>
        </p:nvGraphicFramePr>
        <p:xfrm>
          <a:off x="1438797" y="1660254"/>
          <a:ext cx="9929061" cy="4199009"/>
        </p:xfrm>
        <a:graphic>
          <a:graphicData uri="http://schemas.openxmlformats.org/drawingml/2006/table">
            <a:tbl>
              <a:tblPr firstRow="1" bandRow="1">
                <a:tableStyleId>{5C22544A-7EE6-4342-B048-85BDC9FD1C3A}</a:tableStyleId>
              </a:tblPr>
              <a:tblGrid>
                <a:gridCol w="2766847">
                  <a:extLst>
                    <a:ext uri="{9D8B030D-6E8A-4147-A177-3AD203B41FA5}">
                      <a16:colId xmlns:a16="http://schemas.microsoft.com/office/drawing/2014/main" val="2128620918"/>
                    </a:ext>
                  </a:extLst>
                </a:gridCol>
                <a:gridCol w="2675612">
                  <a:extLst>
                    <a:ext uri="{9D8B030D-6E8A-4147-A177-3AD203B41FA5}">
                      <a16:colId xmlns:a16="http://schemas.microsoft.com/office/drawing/2014/main" val="4221258710"/>
                    </a:ext>
                  </a:extLst>
                </a:gridCol>
                <a:gridCol w="4486602">
                  <a:extLst>
                    <a:ext uri="{9D8B030D-6E8A-4147-A177-3AD203B41FA5}">
                      <a16:colId xmlns:a16="http://schemas.microsoft.com/office/drawing/2014/main" val="1722874382"/>
                    </a:ext>
                  </a:extLst>
                </a:gridCol>
              </a:tblGrid>
              <a:tr h="961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Removal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i="0" dirty="0"/>
                        <a:t>Location</a:t>
                      </a:r>
                    </a:p>
                  </a:txBody>
                  <a:tcPr anchor="ctr">
                    <a:lnB w="12700" cap="flat" cmpd="sng" algn="ctr">
                      <a:solidFill>
                        <a:schemeClr val="tx1"/>
                      </a:solidFill>
                      <a:prstDash val="solid"/>
                      <a:round/>
                      <a:headEnd type="none" w="med" len="med"/>
                      <a:tailEnd type="none" w="med" len="med"/>
                    </a:lnB>
                    <a:solidFill>
                      <a:srgbClr val="4A7EBB"/>
                    </a:solidFill>
                  </a:tcPr>
                </a:tc>
                <a:tc>
                  <a:txBody>
                    <a:bodyPr/>
                    <a:lstStyle/>
                    <a:p>
                      <a:pPr algn="ctr" rtl="0" fontAlgn="t">
                        <a:spcBef>
                          <a:spcPts val="0"/>
                        </a:spcBef>
                        <a:spcAft>
                          <a:spcPts val="0"/>
                        </a:spcAft>
                      </a:pPr>
                      <a:endParaRPr lang="en-US" sz="2000" b="1" dirty="0">
                        <a:solidFill>
                          <a:schemeClr val="bg1"/>
                        </a:solidFill>
                        <a:effectLst/>
                        <a:latin typeface="+mn-lt"/>
                      </a:endParaRPr>
                    </a:p>
                  </a:txBody>
                  <a:tcPr marL="63500" marR="63500" marT="63500" marB="63500" anchor="ctr">
                    <a:lnB w="12700" cap="flat" cmpd="sng" algn="ctr">
                      <a:solidFill>
                        <a:schemeClr val="tx1"/>
                      </a:solidFill>
                      <a:prstDash val="solid"/>
                      <a:round/>
                      <a:headEnd type="none" w="med" len="med"/>
                      <a:tailEnd type="none" w="med" len="med"/>
                    </a:lnB>
                    <a:solidFill>
                      <a:srgbClr val="4A7EB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i="0" dirty="0"/>
                    </a:p>
                  </a:txBody>
                  <a:tcPr marL="63500" marR="63500" marT="63500" marB="63500" anchor="ctr">
                    <a:lnB w="12700" cap="flat" cmpd="sng" algn="ctr">
                      <a:solidFill>
                        <a:schemeClr val="tx1"/>
                      </a:solidFill>
                      <a:prstDash val="solid"/>
                      <a:round/>
                      <a:headEnd type="none" w="med" len="med"/>
                      <a:tailEnd type="none" w="med" len="med"/>
                    </a:lnB>
                    <a:solidFill>
                      <a:srgbClr val="4A7EBB"/>
                    </a:solidFill>
                  </a:tcPr>
                </a:tc>
                <a:extLst>
                  <a:ext uri="{0D108BD9-81ED-4DB2-BD59-A6C34878D82A}">
                    <a16:rowId xmlns:a16="http://schemas.microsoft.com/office/drawing/2014/main" val="303249298"/>
                  </a:ext>
                </a:extLst>
              </a:tr>
              <a:tr h="1124399">
                <a:tc>
                  <a:txBody>
                    <a:bodyPr/>
                    <a:lstStyle/>
                    <a:p>
                      <a:pPr marL="0" marR="0" lvl="0" indent="0" algn="ctr" defTabSz="1219170" rtl="0" eaLnBrk="1" fontAlgn="auto" latinLnBrk="0" hangingPunct="1">
                        <a:lnSpc>
                          <a:spcPct val="100000"/>
                        </a:lnSpc>
                        <a:spcBef>
                          <a:spcPts val="0"/>
                        </a:spcBef>
                        <a:spcAft>
                          <a:spcPts val="0"/>
                        </a:spcAft>
                        <a:buClr>
                          <a:srgbClr val="000000"/>
                        </a:buClr>
                        <a:buSzPct val="100000"/>
                        <a:buFontTx/>
                        <a:buNone/>
                        <a:tabLst/>
                        <a:defRPr/>
                      </a:pPr>
                      <a:r>
                        <a:rPr kumimoji="0" lang="en-US" sz="2000" b="0" u="none" strike="noStrike" kern="0" cap="none" spc="0" normalizeH="0" baseline="0" noProof="0" dirty="0">
                          <a:ln>
                            <a:noFill/>
                          </a:ln>
                          <a:solidFill>
                            <a:schemeClr val="tx1"/>
                          </a:solidFill>
                          <a:effectLst/>
                          <a:uLnTx/>
                          <a:uFillTx/>
                          <a:sym typeface="Arial"/>
                        </a:rPr>
                        <a:t>Downstream segments*</a:t>
                      </a:r>
                      <a:endParaRPr kumimoji="0" lang="en-US" sz="2000" b="0" i="0" u="none" strike="noStrike" kern="0" cap="none" spc="0" normalizeH="0" baseline="0" noProof="0" dirty="0">
                        <a:ln>
                          <a:noFill/>
                        </a:ln>
                        <a:solidFill>
                          <a:schemeClr val="tx1"/>
                        </a:solidFill>
                        <a:effectLst/>
                        <a:uLnTx/>
                        <a:uFillTx/>
                        <a:latin typeface="+mn-lt"/>
                        <a:ea typeface="+mn-ea"/>
                        <a:cs typeface="Calibri" panose="020F0502020204030204" pitchFamily="34" charset="0"/>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endParaRPr lang="en-US" sz="2000" dirty="0">
                        <a:solidFill>
                          <a:schemeClr val="tx1"/>
                        </a:solidFill>
                        <a:effectLst/>
                        <a:latin typeface="+mn-l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t">
                        <a:spcBef>
                          <a:spcPts val="0"/>
                        </a:spcBef>
                        <a:spcAft>
                          <a:spcPts val="0"/>
                        </a:spcAft>
                      </a:pPr>
                      <a:endParaRPr lang="en-US" sz="2000" dirty="0">
                        <a:solidFill>
                          <a:schemeClr val="tx1"/>
                        </a:solidFill>
                        <a:effectLst/>
                        <a:latin typeface="+mn-lt"/>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84470723"/>
                  </a:ext>
                </a:extLst>
              </a:tr>
              <a:tr h="10564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u="none" strike="noStrike" kern="0" cap="none" spc="0" normalizeH="0" baseline="0" noProof="0" dirty="0">
                          <a:ln>
                            <a:noFill/>
                          </a:ln>
                          <a:solidFill>
                            <a:schemeClr val="tx1"/>
                          </a:solidFill>
                          <a:effectLst/>
                          <a:uLnTx/>
                          <a:uFillTx/>
                          <a:sym typeface="Arial"/>
                        </a:rPr>
                        <a:t>Random segments*</a:t>
                      </a:r>
                      <a:endParaRPr kumimoji="0" lang="en-US" sz="2000" b="0" i="0" u="none" strike="noStrike" kern="0" cap="none" spc="0" normalizeH="0" baseline="0" noProof="0" dirty="0">
                        <a:ln>
                          <a:noFill/>
                        </a:ln>
                        <a:solidFill>
                          <a:schemeClr val="tx1"/>
                        </a:solidFill>
                        <a:effectLst/>
                        <a:uLnTx/>
                        <a:uFillTx/>
                        <a:latin typeface="+mn-lt"/>
                        <a:ea typeface="+mn-ea"/>
                        <a:cs typeface="Calibri" panose="020F0502020204030204" pitchFamily="34" charset="0"/>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n-lt"/>
                        <a:ea typeface="+mn-ea"/>
                        <a:cs typeface="Calibri" panose="020F0502020204030204" pitchFamily="34" charset="0"/>
                        <a:sym typeface="Arial"/>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en-US" sz="2000" kern="1200" dirty="0">
                        <a:solidFill>
                          <a:schemeClr val="tx1"/>
                        </a:solidFill>
                        <a:effectLst/>
                        <a:latin typeface="+mn-lt"/>
                        <a:ea typeface="+mn-ea"/>
                        <a:cs typeface="+mn-cs"/>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7589436"/>
                  </a:ext>
                </a:extLst>
              </a:tr>
              <a:tr h="10564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chemeClr val="tx1"/>
                        </a:solidFill>
                        <a:effectLst/>
                        <a:uLnTx/>
                        <a:uFillTx/>
                        <a:latin typeface="+mn-lt"/>
                        <a:ea typeface="+mn-ea"/>
                        <a:cs typeface="Calibri" panose="020F0502020204030204" pitchFamily="34" charset="0"/>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en-US" sz="2000" kern="1200" dirty="0">
                        <a:solidFill>
                          <a:schemeClr val="tx1"/>
                        </a:solidFill>
                        <a:effectLst/>
                        <a:latin typeface="+mn-lt"/>
                        <a:ea typeface="+mn-ea"/>
                        <a:cs typeface="+mn-cs"/>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en-US" sz="2000" kern="1200" dirty="0">
                        <a:solidFill>
                          <a:schemeClr val="tx1"/>
                        </a:solidFill>
                        <a:effectLst/>
                        <a:latin typeface="+mn-lt"/>
                        <a:ea typeface="+mn-ea"/>
                        <a:cs typeface="+mn-cs"/>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1884216"/>
                  </a:ext>
                </a:extLst>
              </a:tr>
            </a:tbl>
          </a:graphicData>
        </a:graphic>
      </p:graphicFrame>
      <p:sp>
        <p:nvSpPr>
          <p:cNvPr id="3" name="TextBox 2">
            <a:extLst>
              <a:ext uri="{FF2B5EF4-FFF2-40B4-BE49-F238E27FC236}">
                <a16:creationId xmlns:a16="http://schemas.microsoft.com/office/drawing/2014/main" id="{E8F1C8EA-C13C-432D-BD87-F41491A1241A}"/>
              </a:ext>
            </a:extLst>
          </p:cNvPr>
          <p:cNvSpPr txBox="1"/>
          <p:nvPr/>
        </p:nvSpPr>
        <p:spPr>
          <a:xfrm>
            <a:off x="1438797" y="5974672"/>
            <a:ext cx="9085947" cy="400110"/>
          </a:xfrm>
          <a:prstGeom prst="rect">
            <a:avLst/>
          </a:prstGeom>
          <a:noFill/>
        </p:spPr>
        <p:txBody>
          <a:bodyPr wrap="square" rtlCol="0">
            <a:spAutoFit/>
          </a:bodyPr>
          <a:lstStyle/>
          <a:p>
            <a:r>
              <a:rPr lang="en-US" sz="2000" dirty="0">
                <a:solidFill>
                  <a:schemeClr val="bg1"/>
                </a:solidFill>
              </a:rPr>
              <a:t>*Removal occurs at just 5 segments (5km total) every year</a:t>
            </a:r>
          </a:p>
        </p:txBody>
      </p:sp>
      <p:sp>
        <p:nvSpPr>
          <p:cNvPr id="6" name="TextBox 5">
            <a:extLst>
              <a:ext uri="{FF2B5EF4-FFF2-40B4-BE49-F238E27FC236}">
                <a16:creationId xmlns:a16="http://schemas.microsoft.com/office/drawing/2014/main" id="{C2A77DDD-BB14-CADE-A77F-2A731EA2FE00}"/>
              </a:ext>
            </a:extLst>
          </p:cNvPr>
          <p:cNvSpPr txBox="1"/>
          <p:nvPr/>
        </p:nvSpPr>
        <p:spPr>
          <a:xfrm>
            <a:off x="4506166" y="3903501"/>
            <a:ext cx="2112886" cy="707886"/>
          </a:xfrm>
          <a:prstGeom prst="rect">
            <a:avLst/>
          </a:prstGeom>
          <a:noFill/>
        </p:spPr>
        <p:txBody>
          <a:bodyPr wrap="square">
            <a:spAutoFit/>
          </a:bodyPr>
          <a:lstStyle/>
          <a:p>
            <a:pPr marL="0" marR="0" lvl="0" indent="0" algn="ctr" defTabSz="914400" rtl="0" eaLnBrk="1" fontAlgn="t" latinLnBrk="0" hangingPunct="1">
              <a:lnSpc>
                <a:spcPct val="100000"/>
              </a:lnSpc>
              <a:spcBef>
                <a:spcPts val="0"/>
              </a:spcBef>
              <a:spcAft>
                <a:spcPts val="0"/>
              </a:spcAft>
              <a:buClrTx/>
              <a:buSzTx/>
              <a:buFontTx/>
              <a:buNone/>
              <a:tabLst/>
              <a:defRPr/>
            </a:pPr>
            <a:r>
              <a:rPr kumimoji="0" lang="en-US" sz="2000" b="0" u="none" strike="noStrike" kern="0" cap="none" spc="0" normalizeH="0" baseline="0" noProof="0" dirty="0">
                <a:ln>
                  <a:noFill/>
                </a:ln>
                <a:solidFill>
                  <a:schemeClr val="tx1"/>
                </a:solidFill>
                <a:effectLst/>
                <a:uLnTx/>
                <a:uFillTx/>
                <a:sym typeface="Arial"/>
              </a:rPr>
              <a:t>Random X segments</a:t>
            </a:r>
            <a:endParaRPr kumimoji="0" lang="en-US" sz="2000" b="0" i="0" u="none" strike="noStrike" kern="0" cap="none" spc="0" normalizeH="0" baseline="0" noProof="0" dirty="0">
              <a:ln>
                <a:noFill/>
              </a:ln>
              <a:solidFill>
                <a:schemeClr val="tx1"/>
              </a:solidFill>
              <a:effectLst/>
              <a:uLnTx/>
              <a:uFillTx/>
              <a:latin typeface="+mn-lt"/>
              <a:ea typeface="+mn-ea"/>
              <a:cs typeface="Calibri" panose="020F0502020204030204" pitchFamily="34" charset="0"/>
              <a:sym typeface="Arial"/>
            </a:endParaRPr>
          </a:p>
        </p:txBody>
      </p:sp>
      <p:sp>
        <p:nvSpPr>
          <p:cNvPr id="8" name="TextBox 7">
            <a:extLst>
              <a:ext uri="{FF2B5EF4-FFF2-40B4-BE49-F238E27FC236}">
                <a16:creationId xmlns:a16="http://schemas.microsoft.com/office/drawing/2014/main" id="{450C1949-56F4-9F02-2E8B-35DE72CA6986}"/>
              </a:ext>
            </a:extLst>
          </p:cNvPr>
          <p:cNvSpPr txBox="1"/>
          <p:nvPr/>
        </p:nvSpPr>
        <p:spPr>
          <a:xfrm>
            <a:off x="4506166" y="2673071"/>
            <a:ext cx="2112886" cy="1015663"/>
          </a:xfrm>
          <a:prstGeom prst="rect">
            <a:avLst/>
          </a:prstGeom>
          <a:noFill/>
        </p:spPr>
        <p:txBody>
          <a:bodyPr wrap="square" anchor="ctr">
            <a:spAutoFit/>
          </a:bodyPr>
          <a:lstStyle/>
          <a:p>
            <a:pPr algn="ctr" rtl="0" fontAlgn="t">
              <a:spcBef>
                <a:spcPts val="0"/>
              </a:spcBef>
              <a:spcAft>
                <a:spcPts val="0"/>
              </a:spcAft>
            </a:pPr>
            <a:r>
              <a:rPr lang="en-US" sz="2000" dirty="0">
                <a:solidFill>
                  <a:schemeClr val="tx1"/>
                </a:solidFill>
                <a:effectLst/>
                <a:latin typeface="+mn-lt"/>
              </a:rPr>
              <a:t>At the X next downstream segments </a:t>
            </a:r>
          </a:p>
        </p:txBody>
      </p:sp>
      <p:sp>
        <p:nvSpPr>
          <p:cNvPr id="10" name="TextBox 9">
            <a:extLst>
              <a:ext uri="{FF2B5EF4-FFF2-40B4-BE49-F238E27FC236}">
                <a16:creationId xmlns:a16="http://schemas.microsoft.com/office/drawing/2014/main" id="{B2D1C162-A3B6-953C-DA21-1FDC1CB7FB6F}"/>
              </a:ext>
            </a:extLst>
          </p:cNvPr>
          <p:cNvSpPr txBox="1"/>
          <p:nvPr/>
        </p:nvSpPr>
        <p:spPr>
          <a:xfrm>
            <a:off x="4177693" y="1660249"/>
            <a:ext cx="2743200" cy="1015663"/>
          </a:xfrm>
          <a:prstGeom prst="rect">
            <a:avLst/>
          </a:prstGeom>
          <a:noFill/>
        </p:spPr>
        <p:txBody>
          <a:bodyPr wrap="square">
            <a:spAutoFit/>
          </a:bodyPr>
          <a:lstStyle/>
          <a:p>
            <a:pPr rtl="0" fontAlgn="t">
              <a:spcBef>
                <a:spcPts val="0"/>
              </a:spcBef>
              <a:spcAft>
                <a:spcPts val="0"/>
              </a:spcAft>
            </a:pPr>
            <a:r>
              <a:rPr lang="en-US" sz="2000" b="1" dirty="0">
                <a:solidFill>
                  <a:schemeClr val="bg1"/>
                </a:solidFill>
                <a:effectLst/>
                <a:latin typeface="+mn-lt"/>
              </a:rPr>
              <a:t>Detection/Non-detection data Locations</a:t>
            </a:r>
          </a:p>
        </p:txBody>
      </p:sp>
      <p:sp>
        <p:nvSpPr>
          <p:cNvPr id="12" name="TextBox 11">
            <a:extLst>
              <a:ext uri="{FF2B5EF4-FFF2-40B4-BE49-F238E27FC236}">
                <a16:creationId xmlns:a16="http://schemas.microsoft.com/office/drawing/2014/main" id="{DEA45D85-F215-2AED-0A90-D891B1107FBF}"/>
              </a:ext>
            </a:extLst>
          </p:cNvPr>
          <p:cNvSpPr txBox="1"/>
          <p:nvPr/>
        </p:nvSpPr>
        <p:spPr>
          <a:xfrm>
            <a:off x="7244554" y="1814137"/>
            <a:ext cx="3799642"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rPr>
              <a:t>X = Number of detection/non-detection locations</a:t>
            </a:r>
            <a:endParaRPr lang="en-US" sz="2000" b="1" i="0" dirty="0">
              <a:solidFill>
                <a:schemeClr val="bg1"/>
              </a:solidFill>
            </a:endParaRPr>
          </a:p>
        </p:txBody>
      </p:sp>
      <p:sp>
        <p:nvSpPr>
          <p:cNvPr id="14" name="TextBox 13">
            <a:extLst>
              <a:ext uri="{FF2B5EF4-FFF2-40B4-BE49-F238E27FC236}">
                <a16:creationId xmlns:a16="http://schemas.microsoft.com/office/drawing/2014/main" id="{FF62F1D2-0B5F-C544-A4DE-0AF3DEF62D4D}"/>
              </a:ext>
            </a:extLst>
          </p:cNvPr>
          <p:cNvSpPr txBox="1"/>
          <p:nvPr/>
        </p:nvSpPr>
        <p:spPr>
          <a:xfrm>
            <a:off x="7524200" y="2995500"/>
            <a:ext cx="3240349" cy="400110"/>
          </a:xfrm>
          <a:prstGeom prst="rect">
            <a:avLst/>
          </a:prstGeom>
          <a:noFill/>
        </p:spPr>
        <p:txBody>
          <a:bodyPr wrap="square">
            <a:spAutoFit/>
          </a:bodyPr>
          <a:lstStyle/>
          <a:p>
            <a:pPr algn="ctr" rtl="0" fontAlgn="t">
              <a:spcBef>
                <a:spcPts val="0"/>
              </a:spcBef>
              <a:spcAft>
                <a:spcPts val="0"/>
              </a:spcAft>
            </a:pPr>
            <a:r>
              <a:rPr lang="en-US" sz="2000" b="0" u="none" strike="noStrike" dirty="0">
                <a:solidFill>
                  <a:schemeClr val="tx1"/>
                </a:solidFill>
                <a:effectLst/>
              </a:rPr>
              <a:t>X = 0 segments</a:t>
            </a:r>
            <a:endParaRPr lang="en-US" sz="2000" dirty="0">
              <a:solidFill>
                <a:schemeClr val="tx1"/>
              </a:solidFill>
              <a:effectLst/>
              <a:latin typeface="+mn-lt"/>
            </a:endParaRPr>
          </a:p>
        </p:txBody>
      </p:sp>
      <p:sp>
        <p:nvSpPr>
          <p:cNvPr id="15" name="TextBox 14">
            <a:extLst>
              <a:ext uri="{FF2B5EF4-FFF2-40B4-BE49-F238E27FC236}">
                <a16:creationId xmlns:a16="http://schemas.microsoft.com/office/drawing/2014/main" id="{D4248105-2675-0FA9-C6DE-0D138E16888B}"/>
              </a:ext>
            </a:extLst>
          </p:cNvPr>
          <p:cNvSpPr txBox="1"/>
          <p:nvPr/>
        </p:nvSpPr>
        <p:spPr>
          <a:xfrm>
            <a:off x="7516579" y="4057389"/>
            <a:ext cx="3240349" cy="400110"/>
          </a:xfrm>
          <a:prstGeom prst="rect">
            <a:avLst/>
          </a:prstGeom>
          <a:noFill/>
        </p:spPr>
        <p:txBody>
          <a:bodyPr wrap="square">
            <a:spAutoFit/>
          </a:bodyPr>
          <a:lstStyle/>
          <a:p>
            <a:pPr algn="ctr" rtl="0" fontAlgn="t">
              <a:spcBef>
                <a:spcPts val="0"/>
              </a:spcBef>
              <a:spcAft>
                <a:spcPts val="0"/>
              </a:spcAft>
            </a:pPr>
            <a:r>
              <a:rPr lang="en-US" sz="2000" b="0" u="none" strike="noStrike" dirty="0">
                <a:solidFill>
                  <a:schemeClr val="tx1"/>
                </a:solidFill>
                <a:effectLst/>
              </a:rPr>
              <a:t>X = 5 segments</a:t>
            </a:r>
            <a:endParaRPr lang="en-US" sz="2000" dirty="0">
              <a:solidFill>
                <a:schemeClr val="tx1"/>
              </a:solidFill>
              <a:effectLst/>
              <a:latin typeface="+mn-lt"/>
            </a:endParaRPr>
          </a:p>
        </p:txBody>
      </p:sp>
      <p:sp>
        <p:nvSpPr>
          <p:cNvPr id="16" name="TextBox 15">
            <a:extLst>
              <a:ext uri="{FF2B5EF4-FFF2-40B4-BE49-F238E27FC236}">
                <a16:creationId xmlns:a16="http://schemas.microsoft.com/office/drawing/2014/main" id="{3CDB6B9A-03B4-B713-C4E8-A25B54CF19E2}"/>
              </a:ext>
            </a:extLst>
          </p:cNvPr>
          <p:cNvSpPr txBox="1"/>
          <p:nvPr/>
        </p:nvSpPr>
        <p:spPr>
          <a:xfrm>
            <a:off x="7516578" y="5188462"/>
            <a:ext cx="3240349" cy="400110"/>
          </a:xfrm>
          <a:prstGeom prst="rect">
            <a:avLst/>
          </a:prstGeom>
          <a:noFill/>
        </p:spPr>
        <p:txBody>
          <a:bodyPr wrap="square">
            <a:spAutoFit/>
          </a:bodyPr>
          <a:lstStyle/>
          <a:p>
            <a:pPr algn="ctr" rtl="0" fontAlgn="t">
              <a:spcBef>
                <a:spcPts val="0"/>
              </a:spcBef>
              <a:spcAft>
                <a:spcPts val="0"/>
              </a:spcAft>
            </a:pPr>
            <a:r>
              <a:rPr lang="en-US" sz="2000" b="0" u="none" strike="noStrike" dirty="0">
                <a:solidFill>
                  <a:schemeClr val="tx1"/>
                </a:solidFill>
                <a:effectLst/>
              </a:rPr>
              <a:t>X = 10 segments</a:t>
            </a:r>
            <a:endParaRPr lang="en-US" sz="2000" dirty="0">
              <a:solidFill>
                <a:schemeClr val="tx1"/>
              </a:solidFill>
              <a:effectLst/>
              <a:latin typeface="+mn-lt"/>
            </a:endParaRPr>
          </a:p>
        </p:txBody>
      </p:sp>
      <p:sp>
        <p:nvSpPr>
          <p:cNvPr id="17" name="TextBox 16">
            <a:extLst>
              <a:ext uri="{FF2B5EF4-FFF2-40B4-BE49-F238E27FC236}">
                <a16:creationId xmlns:a16="http://schemas.microsoft.com/office/drawing/2014/main" id="{20C35090-1E67-58DB-EFC9-1AA1A6C4D00D}"/>
              </a:ext>
            </a:extLst>
          </p:cNvPr>
          <p:cNvSpPr txBox="1"/>
          <p:nvPr/>
        </p:nvSpPr>
        <p:spPr>
          <a:xfrm>
            <a:off x="118634" y="1937247"/>
            <a:ext cx="1240017" cy="461665"/>
          </a:xfrm>
          <a:prstGeom prst="rect">
            <a:avLst/>
          </a:prstGeom>
          <a:noFill/>
        </p:spPr>
        <p:txBody>
          <a:bodyPr wrap="square" rtlCol="0">
            <a:spAutoFit/>
          </a:bodyPr>
          <a:lstStyle/>
          <a:p>
            <a:r>
              <a:rPr lang="en-US" sz="2400" dirty="0">
                <a:solidFill>
                  <a:schemeClr val="bg1"/>
                </a:solidFill>
              </a:rPr>
              <a:t>Actions</a:t>
            </a:r>
          </a:p>
        </p:txBody>
      </p:sp>
      <p:sp>
        <p:nvSpPr>
          <p:cNvPr id="9" name="Title 1">
            <a:extLst>
              <a:ext uri="{FF2B5EF4-FFF2-40B4-BE49-F238E27FC236}">
                <a16:creationId xmlns:a16="http://schemas.microsoft.com/office/drawing/2014/main" id="{B05CC910-34DB-F322-745D-A7456C095A6C}"/>
              </a:ext>
            </a:extLst>
          </p:cNvPr>
          <p:cNvSpPr txBox="1">
            <a:spLocks/>
          </p:cNvSpPr>
          <p:nvPr/>
        </p:nvSpPr>
        <p:spPr>
          <a:xfrm>
            <a:off x="990600" y="332853"/>
            <a:ext cx="10515600" cy="132556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5400" kern="0" dirty="0">
                <a:solidFill>
                  <a:schemeClr val="accent6"/>
                </a:solidFill>
              </a:rPr>
              <a:t>A</a:t>
            </a:r>
            <a:r>
              <a:rPr lang="en-US" sz="5400" kern="0" dirty="0">
                <a:solidFill>
                  <a:schemeClr val="bg1"/>
                </a:solidFill>
              </a:rPr>
              <a:t>lternatives</a:t>
            </a:r>
          </a:p>
        </p:txBody>
      </p:sp>
      <p:pic>
        <p:nvPicPr>
          <p:cNvPr id="5" name="Graphic 4" descr="Excavator with solid fill">
            <a:extLst>
              <a:ext uri="{FF2B5EF4-FFF2-40B4-BE49-F238E27FC236}">
                <a16:creationId xmlns:a16="http://schemas.microsoft.com/office/drawing/2014/main" id="{C5D9DB5F-09F9-5753-A264-96D82FD718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5623" y="1627344"/>
            <a:ext cx="1027971" cy="1027971"/>
          </a:xfrm>
          <a:prstGeom prst="rect">
            <a:avLst/>
          </a:prstGeom>
        </p:spPr>
      </p:pic>
      <p:pic>
        <p:nvPicPr>
          <p:cNvPr id="11" name="Graphic 10" descr="Eyes outline">
            <a:extLst>
              <a:ext uri="{FF2B5EF4-FFF2-40B4-BE49-F238E27FC236}">
                <a16:creationId xmlns:a16="http://schemas.microsoft.com/office/drawing/2014/main" id="{DA5518EC-D5BA-7CB2-E257-D3B831E0C1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90281" y="1920325"/>
            <a:ext cx="914400" cy="914400"/>
          </a:xfrm>
          <a:prstGeom prst="rect">
            <a:avLst/>
          </a:prstGeom>
        </p:spPr>
      </p:pic>
    </p:spTree>
    <p:extLst>
      <p:ext uri="{BB962C8B-B14F-4D97-AF65-F5344CB8AC3E}">
        <p14:creationId xmlns:p14="http://schemas.microsoft.com/office/powerpoint/2010/main" val="178406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0" grpId="0"/>
      <p:bldP spid="12"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A65EBA-7E51-3F1F-080A-06E209EC4E3E}"/>
              </a:ext>
            </a:extLst>
          </p:cNvPr>
          <p:cNvSpPr txBox="1"/>
          <p:nvPr/>
        </p:nvSpPr>
        <p:spPr>
          <a:xfrm>
            <a:off x="921186" y="1804041"/>
            <a:ext cx="3966836" cy="3754874"/>
          </a:xfrm>
          <a:prstGeom prst="rect">
            <a:avLst/>
          </a:prstGeom>
          <a:noFill/>
        </p:spPr>
        <p:txBody>
          <a:bodyPr wrap="square" rtlCol="0">
            <a:spAutoFit/>
          </a:bodyPr>
          <a:lstStyle/>
          <a:p>
            <a:pPr marL="342900" indent="-342900" algn="l" rtl="0" eaLnBrk="1" fontAlgn="ctr" latinLnBrk="0" hangingPunct="1">
              <a:spcBef>
                <a:spcPts val="0"/>
              </a:spcBef>
              <a:spcAft>
                <a:spcPts val="0"/>
              </a:spcAft>
              <a:buFont typeface="+mj-lt"/>
              <a:buAutoNum type="arabicPeriod"/>
            </a:pPr>
            <a:r>
              <a:rPr lang="en-US" sz="2000" b="0" i="0" u="none" strike="noStrike" kern="1200" dirty="0">
                <a:solidFill>
                  <a:schemeClr val="bg1"/>
                </a:solidFill>
                <a:effectLst/>
                <a:latin typeface="Calibri" panose="020F0502020204030204" pitchFamily="34" charset="0"/>
              </a:rPr>
              <a:t>Downstream removal &amp;</a:t>
            </a:r>
            <a:r>
              <a:rPr lang="en-US" sz="2000" dirty="0">
                <a:solidFill>
                  <a:schemeClr val="bg1"/>
                </a:solidFill>
                <a:latin typeface="Arial" panose="020B0604020202020204" pitchFamily="34" charset="0"/>
              </a:rPr>
              <a:t> </a:t>
            </a:r>
            <a:r>
              <a:rPr lang="en-US" sz="2000" b="0" i="0" u="none" strike="noStrike" kern="1200" dirty="0">
                <a:solidFill>
                  <a:schemeClr val="bg1"/>
                </a:solidFill>
                <a:effectLst/>
                <a:latin typeface="Calibri" panose="020F0502020204030204" pitchFamily="34" charset="0"/>
              </a:rPr>
              <a:t>10 next downstream observations</a:t>
            </a:r>
            <a:endParaRPr lang="en-US" sz="2000" b="0" i="0" u="none" strike="noStrike" dirty="0">
              <a:solidFill>
                <a:schemeClr val="bg1"/>
              </a:solidFill>
              <a:effectLst/>
              <a:latin typeface="Arial" panose="020B0604020202020204" pitchFamily="34" charset="0"/>
            </a:endParaRPr>
          </a:p>
          <a:p>
            <a:pPr marL="342900" indent="-342900">
              <a:buFont typeface="+mj-lt"/>
              <a:buAutoNum type="arabicPeriod"/>
            </a:pPr>
            <a:r>
              <a:rPr lang="en-US" sz="2000" b="0" i="0" u="none" strike="noStrike" kern="1200" dirty="0">
                <a:solidFill>
                  <a:schemeClr val="accent6"/>
                </a:solidFill>
                <a:effectLst/>
                <a:latin typeface="Calibri" panose="020F0502020204030204" pitchFamily="34" charset="0"/>
              </a:rPr>
              <a:t>Downstream removal &amp;</a:t>
            </a:r>
            <a:r>
              <a:rPr lang="en-US" sz="2000" dirty="0">
                <a:solidFill>
                  <a:schemeClr val="accent6"/>
                </a:solidFill>
                <a:latin typeface="Arial" panose="020B0604020202020204" pitchFamily="34" charset="0"/>
              </a:rPr>
              <a:t> </a:t>
            </a:r>
            <a:r>
              <a:rPr lang="en-US" sz="2000" dirty="0">
                <a:solidFill>
                  <a:schemeClr val="accent6"/>
                </a:solidFill>
                <a:latin typeface="Calibri" panose="020F0502020204030204" pitchFamily="34" charset="0"/>
              </a:rPr>
              <a:t>5 next downstream observations </a:t>
            </a:r>
          </a:p>
          <a:p>
            <a:pPr marL="342900" indent="-342900">
              <a:buFont typeface="+mj-lt"/>
              <a:buAutoNum type="arabicPeriod"/>
            </a:pPr>
            <a:r>
              <a:rPr lang="en-US" sz="2000" dirty="0">
                <a:solidFill>
                  <a:schemeClr val="bg1"/>
                </a:solidFill>
                <a:latin typeface="Calibri" panose="020F0502020204030204" pitchFamily="34" charset="0"/>
              </a:rPr>
              <a:t>Downstream </a:t>
            </a:r>
            <a:r>
              <a:rPr lang="en-US" sz="2000" b="0" i="0" u="none" strike="noStrike" kern="1200" dirty="0">
                <a:solidFill>
                  <a:schemeClr val="bg1"/>
                </a:solidFill>
                <a:effectLst/>
                <a:latin typeface="Calibri" panose="020F0502020204030204" pitchFamily="34" charset="0"/>
              </a:rPr>
              <a:t>removal &amp;</a:t>
            </a:r>
            <a:r>
              <a:rPr lang="en-US" sz="2000" dirty="0">
                <a:solidFill>
                  <a:schemeClr val="bg1"/>
                </a:solidFill>
                <a:latin typeface="Arial" panose="020B0604020202020204" pitchFamily="34" charset="0"/>
              </a:rPr>
              <a:t> </a:t>
            </a:r>
            <a:r>
              <a:rPr lang="en-US" sz="2000" b="0" i="0" u="none" strike="noStrike" kern="1200" dirty="0">
                <a:solidFill>
                  <a:schemeClr val="bg1"/>
                </a:solidFill>
                <a:effectLst/>
                <a:latin typeface="Calibri" panose="020F0502020204030204" pitchFamily="34" charset="0"/>
              </a:rPr>
              <a:t>No observations </a:t>
            </a:r>
            <a:endParaRPr lang="en-US" sz="2000" b="0" i="0" u="none" strike="noStrike" dirty="0">
              <a:solidFill>
                <a:schemeClr val="bg1"/>
              </a:solidFill>
              <a:effectLst/>
              <a:latin typeface="Arial" panose="020B0604020202020204" pitchFamily="34" charset="0"/>
            </a:endParaRPr>
          </a:p>
          <a:p>
            <a:pPr marL="342900" indent="-342900" algn="l" rtl="0" eaLnBrk="1" fontAlgn="ctr" latinLnBrk="0" hangingPunct="1">
              <a:spcBef>
                <a:spcPts val="0"/>
              </a:spcBef>
              <a:spcAft>
                <a:spcPts val="0"/>
              </a:spcAft>
              <a:buFont typeface="+mj-lt"/>
              <a:buAutoNum type="arabicPeriod"/>
            </a:pPr>
            <a:r>
              <a:rPr lang="en-US" sz="2000" b="0" i="0" u="none" strike="noStrike" kern="1200" dirty="0">
                <a:solidFill>
                  <a:schemeClr val="bg1"/>
                </a:solidFill>
                <a:effectLst/>
                <a:latin typeface="Calibri" panose="020F0502020204030204" pitchFamily="34" charset="0"/>
              </a:rPr>
              <a:t>Random removal &amp;</a:t>
            </a:r>
            <a:r>
              <a:rPr lang="en-US" sz="2000" dirty="0">
                <a:solidFill>
                  <a:schemeClr val="bg1"/>
                </a:solidFill>
                <a:latin typeface="Arial" panose="020B0604020202020204" pitchFamily="34" charset="0"/>
              </a:rPr>
              <a:t> </a:t>
            </a:r>
            <a:r>
              <a:rPr lang="en-US" sz="2000" b="0" i="0" u="none" strike="noStrike" kern="1200" dirty="0">
                <a:solidFill>
                  <a:schemeClr val="bg1"/>
                </a:solidFill>
                <a:effectLst/>
                <a:latin typeface="Calibri" panose="020F0502020204030204" pitchFamily="34" charset="0"/>
              </a:rPr>
              <a:t>10 random observations</a:t>
            </a:r>
            <a:endParaRPr lang="en-US" sz="2000" b="0" i="0" u="none" strike="noStrike" dirty="0">
              <a:solidFill>
                <a:schemeClr val="bg1"/>
              </a:solidFill>
              <a:effectLst/>
              <a:latin typeface="Arial" panose="020B0604020202020204" pitchFamily="34" charset="0"/>
            </a:endParaRPr>
          </a:p>
          <a:p>
            <a:pPr marL="342900" marR="0" indent="-342900" algn="l" rtl="0" eaLnBrk="1" fontAlgn="auto" latinLnBrk="0" hangingPunct="1">
              <a:spcBef>
                <a:spcPts val="0"/>
              </a:spcBef>
              <a:spcAft>
                <a:spcPts val="0"/>
              </a:spcAft>
              <a:buFont typeface="+mj-lt"/>
              <a:buAutoNum type="arabicPeriod"/>
            </a:pPr>
            <a:r>
              <a:rPr lang="en-US" sz="2000" b="0" i="0" u="none" strike="noStrike" kern="1200" dirty="0">
                <a:solidFill>
                  <a:schemeClr val="bg1"/>
                </a:solidFill>
                <a:effectLst/>
                <a:latin typeface="Calibri" panose="020F0502020204030204" pitchFamily="34" charset="0"/>
              </a:rPr>
              <a:t>Random removal &amp;</a:t>
            </a:r>
            <a:r>
              <a:rPr lang="en-US" sz="2000" dirty="0">
                <a:solidFill>
                  <a:schemeClr val="bg1"/>
                </a:solidFill>
                <a:latin typeface="Arial" panose="020B0604020202020204" pitchFamily="34" charset="0"/>
              </a:rPr>
              <a:t> </a:t>
            </a:r>
            <a:r>
              <a:rPr lang="en-US" sz="2000" b="0" i="0" u="none" strike="noStrike" kern="1200" dirty="0">
                <a:solidFill>
                  <a:schemeClr val="bg1"/>
                </a:solidFill>
                <a:effectLst/>
                <a:latin typeface="Calibri" panose="020F0502020204030204" pitchFamily="34" charset="0"/>
              </a:rPr>
              <a:t>5 random observations</a:t>
            </a:r>
            <a:endParaRPr lang="en-US" sz="2000" b="0" i="0" u="none" strike="noStrike" dirty="0">
              <a:solidFill>
                <a:schemeClr val="bg1"/>
              </a:solidFill>
              <a:effectLst/>
              <a:latin typeface="Arial" panose="020B0604020202020204" pitchFamily="34" charset="0"/>
            </a:endParaRPr>
          </a:p>
          <a:p>
            <a:pPr marL="342900" marR="0" indent="-342900" algn="l" rtl="0" eaLnBrk="1" fontAlgn="auto" latinLnBrk="0" hangingPunct="1">
              <a:spcBef>
                <a:spcPts val="0"/>
              </a:spcBef>
              <a:spcAft>
                <a:spcPts val="0"/>
              </a:spcAft>
              <a:buFont typeface="+mj-lt"/>
              <a:buAutoNum type="arabicPeriod"/>
            </a:pPr>
            <a:r>
              <a:rPr lang="en-US" sz="2000" b="0" i="0" u="none" strike="noStrike" kern="1200" dirty="0">
                <a:solidFill>
                  <a:schemeClr val="bg1"/>
                </a:solidFill>
                <a:effectLst/>
                <a:latin typeface="Calibri" panose="020F0502020204030204" pitchFamily="34" charset="0"/>
              </a:rPr>
              <a:t>Random removal &amp;</a:t>
            </a:r>
            <a:r>
              <a:rPr lang="en-US" sz="2000" dirty="0">
                <a:solidFill>
                  <a:schemeClr val="bg1"/>
                </a:solidFill>
                <a:latin typeface="Arial" panose="020B0604020202020204" pitchFamily="34" charset="0"/>
              </a:rPr>
              <a:t> </a:t>
            </a:r>
            <a:r>
              <a:rPr lang="en-US" sz="2000" b="0" i="0" u="none" strike="noStrike" kern="1200" dirty="0">
                <a:solidFill>
                  <a:schemeClr val="bg1"/>
                </a:solidFill>
                <a:effectLst/>
                <a:latin typeface="Calibri" panose="020F0502020204030204" pitchFamily="34" charset="0"/>
              </a:rPr>
              <a:t>No observations</a:t>
            </a:r>
            <a:endParaRPr lang="en-US" sz="2000" b="0" i="0" u="none" strike="noStrike" dirty="0">
              <a:solidFill>
                <a:schemeClr val="bg1"/>
              </a:solidFill>
              <a:effectLst/>
              <a:latin typeface="Arial" panose="020B0604020202020204" pitchFamily="34" charset="0"/>
            </a:endParaRPr>
          </a:p>
        </p:txBody>
      </p:sp>
      <p:graphicFrame>
        <p:nvGraphicFramePr>
          <p:cNvPr id="7" name="Table 8">
            <a:extLst>
              <a:ext uri="{FF2B5EF4-FFF2-40B4-BE49-F238E27FC236}">
                <a16:creationId xmlns:a16="http://schemas.microsoft.com/office/drawing/2014/main" id="{4CE14202-84EB-2097-E449-398DEBB6C163}"/>
              </a:ext>
            </a:extLst>
          </p:cNvPr>
          <p:cNvGraphicFramePr>
            <a:graphicFrameLocks noGrp="1"/>
          </p:cNvGraphicFramePr>
          <p:nvPr>
            <p:extLst>
              <p:ext uri="{D42A27DB-BD31-4B8C-83A1-F6EECF244321}">
                <p14:modId xmlns:p14="http://schemas.microsoft.com/office/powerpoint/2010/main" val="2884345885"/>
              </p:ext>
            </p:extLst>
          </p:nvPr>
        </p:nvGraphicFramePr>
        <p:xfrm>
          <a:off x="5301622" y="1856232"/>
          <a:ext cx="6157344" cy="534928"/>
        </p:xfrm>
        <a:graphic>
          <a:graphicData uri="http://schemas.openxmlformats.org/drawingml/2006/table">
            <a:tbl>
              <a:tblPr firstRow="1" bandRow="1">
                <a:tableStyleId>{5C22544A-7EE6-4342-B048-85BDC9FD1C3A}</a:tableStyleId>
              </a:tblPr>
              <a:tblGrid>
                <a:gridCol w="513112">
                  <a:extLst>
                    <a:ext uri="{9D8B030D-6E8A-4147-A177-3AD203B41FA5}">
                      <a16:colId xmlns:a16="http://schemas.microsoft.com/office/drawing/2014/main" val="279847938"/>
                    </a:ext>
                  </a:extLst>
                </a:gridCol>
                <a:gridCol w="513112">
                  <a:extLst>
                    <a:ext uri="{9D8B030D-6E8A-4147-A177-3AD203B41FA5}">
                      <a16:colId xmlns:a16="http://schemas.microsoft.com/office/drawing/2014/main" val="3787261154"/>
                    </a:ext>
                  </a:extLst>
                </a:gridCol>
                <a:gridCol w="513112">
                  <a:extLst>
                    <a:ext uri="{9D8B030D-6E8A-4147-A177-3AD203B41FA5}">
                      <a16:colId xmlns:a16="http://schemas.microsoft.com/office/drawing/2014/main" val="1407291271"/>
                    </a:ext>
                  </a:extLst>
                </a:gridCol>
                <a:gridCol w="513112">
                  <a:extLst>
                    <a:ext uri="{9D8B030D-6E8A-4147-A177-3AD203B41FA5}">
                      <a16:colId xmlns:a16="http://schemas.microsoft.com/office/drawing/2014/main" val="226308543"/>
                    </a:ext>
                  </a:extLst>
                </a:gridCol>
                <a:gridCol w="513112">
                  <a:extLst>
                    <a:ext uri="{9D8B030D-6E8A-4147-A177-3AD203B41FA5}">
                      <a16:colId xmlns:a16="http://schemas.microsoft.com/office/drawing/2014/main" val="2386257293"/>
                    </a:ext>
                  </a:extLst>
                </a:gridCol>
                <a:gridCol w="513112">
                  <a:extLst>
                    <a:ext uri="{9D8B030D-6E8A-4147-A177-3AD203B41FA5}">
                      <a16:colId xmlns:a16="http://schemas.microsoft.com/office/drawing/2014/main" val="3344075633"/>
                    </a:ext>
                  </a:extLst>
                </a:gridCol>
                <a:gridCol w="513112">
                  <a:extLst>
                    <a:ext uri="{9D8B030D-6E8A-4147-A177-3AD203B41FA5}">
                      <a16:colId xmlns:a16="http://schemas.microsoft.com/office/drawing/2014/main" val="1041563999"/>
                    </a:ext>
                  </a:extLst>
                </a:gridCol>
                <a:gridCol w="513112">
                  <a:extLst>
                    <a:ext uri="{9D8B030D-6E8A-4147-A177-3AD203B41FA5}">
                      <a16:colId xmlns:a16="http://schemas.microsoft.com/office/drawing/2014/main" val="1924897300"/>
                    </a:ext>
                  </a:extLst>
                </a:gridCol>
                <a:gridCol w="513112">
                  <a:extLst>
                    <a:ext uri="{9D8B030D-6E8A-4147-A177-3AD203B41FA5}">
                      <a16:colId xmlns:a16="http://schemas.microsoft.com/office/drawing/2014/main" val="3545730697"/>
                    </a:ext>
                  </a:extLst>
                </a:gridCol>
                <a:gridCol w="513112">
                  <a:extLst>
                    <a:ext uri="{9D8B030D-6E8A-4147-A177-3AD203B41FA5}">
                      <a16:colId xmlns:a16="http://schemas.microsoft.com/office/drawing/2014/main" val="3197433255"/>
                    </a:ext>
                  </a:extLst>
                </a:gridCol>
                <a:gridCol w="513112">
                  <a:extLst>
                    <a:ext uri="{9D8B030D-6E8A-4147-A177-3AD203B41FA5}">
                      <a16:colId xmlns:a16="http://schemas.microsoft.com/office/drawing/2014/main" val="418688565"/>
                    </a:ext>
                  </a:extLst>
                </a:gridCol>
                <a:gridCol w="513112">
                  <a:extLst>
                    <a:ext uri="{9D8B030D-6E8A-4147-A177-3AD203B41FA5}">
                      <a16:colId xmlns:a16="http://schemas.microsoft.com/office/drawing/2014/main" val="2239027738"/>
                    </a:ext>
                  </a:extLst>
                </a:gridCol>
              </a:tblGrid>
              <a:tr h="53492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0854918"/>
                  </a:ext>
                </a:extLst>
              </a:tr>
            </a:tbl>
          </a:graphicData>
        </a:graphic>
      </p:graphicFrame>
      <p:pic>
        <p:nvPicPr>
          <p:cNvPr id="13" name="Graphic 12" descr="Cherry Blossom outline">
            <a:extLst>
              <a:ext uri="{FF2B5EF4-FFF2-40B4-BE49-F238E27FC236}">
                <a16:creationId xmlns:a16="http://schemas.microsoft.com/office/drawing/2014/main" id="{1AFF3CBE-BB62-0447-19BC-03E0C1556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6794592" y="1913277"/>
            <a:ext cx="393573" cy="393573"/>
          </a:xfrm>
          <a:prstGeom prst="rect">
            <a:avLst/>
          </a:prstGeom>
        </p:spPr>
      </p:pic>
      <p:pic>
        <p:nvPicPr>
          <p:cNvPr id="18" name="Graphic 17" descr="Cherry Blossom outline">
            <a:extLst>
              <a:ext uri="{FF2B5EF4-FFF2-40B4-BE49-F238E27FC236}">
                <a16:creationId xmlns:a16="http://schemas.microsoft.com/office/drawing/2014/main" id="{B4FC493B-4BB8-8C90-33F8-100E2A98DA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6300326" y="1916156"/>
            <a:ext cx="393573" cy="393573"/>
          </a:xfrm>
          <a:prstGeom prst="rect">
            <a:avLst/>
          </a:prstGeom>
        </p:spPr>
      </p:pic>
      <p:pic>
        <p:nvPicPr>
          <p:cNvPr id="19" name="Graphic 18" descr="Cherry Blossom outline">
            <a:extLst>
              <a:ext uri="{FF2B5EF4-FFF2-40B4-BE49-F238E27FC236}">
                <a16:creationId xmlns:a16="http://schemas.microsoft.com/office/drawing/2014/main" id="{802A995B-E688-FDF7-3F86-03A49B9F1C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922873">
            <a:off x="5364952" y="1927242"/>
            <a:ext cx="393573" cy="393573"/>
          </a:xfrm>
          <a:prstGeom prst="rect">
            <a:avLst/>
          </a:prstGeom>
        </p:spPr>
      </p:pic>
      <p:pic>
        <p:nvPicPr>
          <p:cNvPr id="21" name="Graphic 20" descr="Garden Tools outline">
            <a:extLst>
              <a:ext uri="{FF2B5EF4-FFF2-40B4-BE49-F238E27FC236}">
                <a16:creationId xmlns:a16="http://schemas.microsoft.com/office/drawing/2014/main" id="{9ADA81B2-DACD-6675-1E2A-0A1601D7E974}"/>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6477778" y="1413872"/>
            <a:ext cx="242797" cy="750919"/>
          </a:xfrm>
          <a:prstGeom prst="rect">
            <a:avLst/>
          </a:prstGeom>
        </p:spPr>
      </p:pic>
      <p:pic>
        <p:nvPicPr>
          <p:cNvPr id="22" name="Graphic 21" descr="Garden Tools outline">
            <a:extLst>
              <a:ext uri="{FF2B5EF4-FFF2-40B4-BE49-F238E27FC236}">
                <a16:creationId xmlns:a16="http://schemas.microsoft.com/office/drawing/2014/main" id="{0DCB88EA-B8C4-3FFA-6739-A4BABE5FF4B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6996342" y="1420855"/>
            <a:ext cx="242797" cy="750919"/>
          </a:xfrm>
          <a:prstGeom prst="rect">
            <a:avLst/>
          </a:prstGeom>
        </p:spPr>
      </p:pic>
      <p:pic>
        <p:nvPicPr>
          <p:cNvPr id="23" name="Graphic 22" descr="Cherry Blossom outline">
            <a:extLst>
              <a:ext uri="{FF2B5EF4-FFF2-40B4-BE49-F238E27FC236}">
                <a16:creationId xmlns:a16="http://schemas.microsoft.com/office/drawing/2014/main" id="{BA587270-BEDA-0089-4779-909E36B174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7304684" y="1927242"/>
            <a:ext cx="393573" cy="393573"/>
          </a:xfrm>
          <a:prstGeom prst="rect">
            <a:avLst/>
          </a:prstGeom>
        </p:spPr>
      </p:pic>
      <p:pic>
        <p:nvPicPr>
          <p:cNvPr id="24" name="Graphic 23" descr="Cherry Blossom outline">
            <a:extLst>
              <a:ext uri="{FF2B5EF4-FFF2-40B4-BE49-F238E27FC236}">
                <a16:creationId xmlns:a16="http://schemas.microsoft.com/office/drawing/2014/main" id="{9BC0E4F1-8429-417A-54C8-F290D57AED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5787587" y="1896665"/>
            <a:ext cx="393573" cy="393573"/>
          </a:xfrm>
          <a:prstGeom prst="rect">
            <a:avLst/>
          </a:prstGeom>
        </p:spPr>
      </p:pic>
      <p:pic>
        <p:nvPicPr>
          <p:cNvPr id="25" name="Graphic 24" descr="Cherry Blossom outline">
            <a:extLst>
              <a:ext uri="{FF2B5EF4-FFF2-40B4-BE49-F238E27FC236}">
                <a16:creationId xmlns:a16="http://schemas.microsoft.com/office/drawing/2014/main" id="{56113AB9-D01A-7334-6A0D-8335800873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7844927" y="1926576"/>
            <a:ext cx="393573" cy="393573"/>
          </a:xfrm>
          <a:prstGeom prst="rect">
            <a:avLst/>
          </a:prstGeom>
        </p:spPr>
      </p:pic>
      <p:pic>
        <p:nvPicPr>
          <p:cNvPr id="26" name="Graphic 25" descr="Garden Tools outline">
            <a:extLst>
              <a:ext uri="{FF2B5EF4-FFF2-40B4-BE49-F238E27FC236}">
                <a16:creationId xmlns:a16="http://schemas.microsoft.com/office/drawing/2014/main" id="{DF9A3F6F-592A-6B89-0648-6DF5DF3CA71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5972357" y="1428582"/>
            <a:ext cx="242797" cy="750919"/>
          </a:xfrm>
          <a:prstGeom prst="rect">
            <a:avLst/>
          </a:prstGeom>
        </p:spPr>
      </p:pic>
      <p:pic>
        <p:nvPicPr>
          <p:cNvPr id="27" name="Graphic 26" descr="Garden Tools outline">
            <a:extLst>
              <a:ext uri="{FF2B5EF4-FFF2-40B4-BE49-F238E27FC236}">
                <a16:creationId xmlns:a16="http://schemas.microsoft.com/office/drawing/2014/main" id="{57C22A09-AE3A-E006-7486-0B1F02381B4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7495916" y="1417655"/>
            <a:ext cx="242797" cy="750919"/>
          </a:xfrm>
          <a:prstGeom prst="rect">
            <a:avLst/>
          </a:prstGeom>
        </p:spPr>
      </p:pic>
      <p:pic>
        <p:nvPicPr>
          <p:cNvPr id="28" name="Graphic 27" descr="Garden Tools outline">
            <a:extLst>
              <a:ext uri="{FF2B5EF4-FFF2-40B4-BE49-F238E27FC236}">
                <a16:creationId xmlns:a16="http://schemas.microsoft.com/office/drawing/2014/main" id="{0510C8A2-A8D9-F18D-A0E2-427F9674430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8023363" y="1421812"/>
            <a:ext cx="242797" cy="750919"/>
          </a:xfrm>
          <a:prstGeom prst="rect">
            <a:avLst/>
          </a:prstGeom>
        </p:spPr>
      </p:pic>
      <p:pic>
        <p:nvPicPr>
          <p:cNvPr id="29" name="Graphic 28" descr="Cherry Blossom outline">
            <a:extLst>
              <a:ext uri="{FF2B5EF4-FFF2-40B4-BE49-F238E27FC236}">
                <a16:creationId xmlns:a16="http://schemas.microsoft.com/office/drawing/2014/main" id="{68EAFEE3-A2CD-E15C-1BD2-287157AAA6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8933609" y="1913277"/>
            <a:ext cx="393573" cy="393573"/>
          </a:xfrm>
          <a:prstGeom prst="rect">
            <a:avLst/>
          </a:prstGeom>
        </p:spPr>
      </p:pic>
      <p:pic>
        <p:nvPicPr>
          <p:cNvPr id="30" name="Graphic 29" descr="Cherry Blossom outline">
            <a:extLst>
              <a:ext uri="{FF2B5EF4-FFF2-40B4-BE49-F238E27FC236}">
                <a16:creationId xmlns:a16="http://schemas.microsoft.com/office/drawing/2014/main" id="{562606E1-E33D-102F-772B-9F4709F63B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9438681" y="1913279"/>
            <a:ext cx="393573" cy="393573"/>
          </a:xfrm>
          <a:prstGeom prst="rect">
            <a:avLst/>
          </a:prstGeom>
        </p:spPr>
      </p:pic>
      <p:pic>
        <p:nvPicPr>
          <p:cNvPr id="35" name="Graphic 34" descr="Binoculars outline">
            <a:extLst>
              <a:ext uri="{FF2B5EF4-FFF2-40B4-BE49-F238E27FC236}">
                <a16:creationId xmlns:a16="http://schemas.microsoft.com/office/drawing/2014/main" id="{DF553212-9C05-BE84-E76B-207D546AD4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65162" y="1407357"/>
            <a:ext cx="444600" cy="444600"/>
          </a:xfrm>
          <a:prstGeom prst="rect">
            <a:avLst/>
          </a:prstGeom>
        </p:spPr>
      </p:pic>
      <p:pic>
        <p:nvPicPr>
          <p:cNvPr id="36" name="Graphic 35" descr="Binoculars outline">
            <a:extLst>
              <a:ext uri="{FF2B5EF4-FFF2-40B4-BE49-F238E27FC236}">
                <a16:creationId xmlns:a16="http://schemas.microsoft.com/office/drawing/2014/main" id="{A9572319-148D-1DAE-5518-82868337AB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6753" y="1404318"/>
            <a:ext cx="444600" cy="444600"/>
          </a:xfrm>
          <a:prstGeom prst="rect">
            <a:avLst/>
          </a:prstGeom>
        </p:spPr>
      </p:pic>
      <p:pic>
        <p:nvPicPr>
          <p:cNvPr id="37" name="Graphic 36" descr="Binoculars outline">
            <a:extLst>
              <a:ext uri="{FF2B5EF4-FFF2-40B4-BE49-F238E27FC236}">
                <a16:creationId xmlns:a16="http://schemas.microsoft.com/office/drawing/2014/main" id="{39A02DBC-D467-50E4-8607-859614C7F1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13167" y="1406001"/>
            <a:ext cx="444600" cy="444600"/>
          </a:xfrm>
          <a:prstGeom prst="rect">
            <a:avLst/>
          </a:prstGeom>
        </p:spPr>
      </p:pic>
      <p:pic>
        <p:nvPicPr>
          <p:cNvPr id="38" name="Graphic 37" descr="Binoculars outline">
            <a:extLst>
              <a:ext uri="{FF2B5EF4-FFF2-40B4-BE49-F238E27FC236}">
                <a16:creationId xmlns:a16="http://schemas.microsoft.com/office/drawing/2014/main" id="{9E6B0BBF-EAE5-90E3-EDF3-B00E227CE7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51980" y="1411630"/>
            <a:ext cx="444600" cy="444600"/>
          </a:xfrm>
          <a:prstGeom prst="rect">
            <a:avLst/>
          </a:prstGeom>
        </p:spPr>
      </p:pic>
      <p:pic>
        <p:nvPicPr>
          <p:cNvPr id="39" name="Graphic 38" descr="Binoculars outline">
            <a:extLst>
              <a:ext uri="{FF2B5EF4-FFF2-40B4-BE49-F238E27FC236}">
                <a16:creationId xmlns:a16="http://schemas.microsoft.com/office/drawing/2014/main" id="{2AE0F978-53A5-97E9-C698-250AA4E7A9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54108" y="1397935"/>
            <a:ext cx="444600" cy="444600"/>
          </a:xfrm>
          <a:prstGeom prst="rect">
            <a:avLst/>
          </a:prstGeom>
        </p:spPr>
      </p:pic>
      <p:graphicFrame>
        <p:nvGraphicFramePr>
          <p:cNvPr id="40" name="Table 8">
            <a:extLst>
              <a:ext uri="{FF2B5EF4-FFF2-40B4-BE49-F238E27FC236}">
                <a16:creationId xmlns:a16="http://schemas.microsoft.com/office/drawing/2014/main" id="{2DEC5061-E37B-08CA-D301-558A0CA8905E}"/>
              </a:ext>
            </a:extLst>
          </p:cNvPr>
          <p:cNvGraphicFramePr>
            <a:graphicFrameLocks noGrp="1"/>
          </p:cNvGraphicFramePr>
          <p:nvPr>
            <p:extLst>
              <p:ext uri="{D42A27DB-BD31-4B8C-83A1-F6EECF244321}">
                <p14:modId xmlns:p14="http://schemas.microsoft.com/office/powerpoint/2010/main" val="1612856940"/>
              </p:ext>
            </p:extLst>
          </p:nvPr>
        </p:nvGraphicFramePr>
        <p:xfrm>
          <a:off x="5301622" y="4421578"/>
          <a:ext cx="6157344" cy="534928"/>
        </p:xfrm>
        <a:graphic>
          <a:graphicData uri="http://schemas.openxmlformats.org/drawingml/2006/table">
            <a:tbl>
              <a:tblPr firstRow="1" bandRow="1">
                <a:tableStyleId>{5C22544A-7EE6-4342-B048-85BDC9FD1C3A}</a:tableStyleId>
              </a:tblPr>
              <a:tblGrid>
                <a:gridCol w="513112">
                  <a:extLst>
                    <a:ext uri="{9D8B030D-6E8A-4147-A177-3AD203B41FA5}">
                      <a16:colId xmlns:a16="http://schemas.microsoft.com/office/drawing/2014/main" val="279847938"/>
                    </a:ext>
                  </a:extLst>
                </a:gridCol>
                <a:gridCol w="513112">
                  <a:extLst>
                    <a:ext uri="{9D8B030D-6E8A-4147-A177-3AD203B41FA5}">
                      <a16:colId xmlns:a16="http://schemas.microsoft.com/office/drawing/2014/main" val="3787261154"/>
                    </a:ext>
                  </a:extLst>
                </a:gridCol>
                <a:gridCol w="513112">
                  <a:extLst>
                    <a:ext uri="{9D8B030D-6E8A-4147-A177-3AD203B41FA5}">
                      <a16:colId xmlns:a16="http://schemas.microsoft.com/office/drawing/2014/main" val="1407291271"/>
                    </a:ext>
                  </a:extLst>
                </a:gridCol>
                <a:gridCol w="513112">
                  <a:extLst>
                    <a:ext uri="{9D8B030D-6E8A-4147-A177-3AD203B41FA5}">
                      <a16:colId xmlns:a16="http://schemas.microsoft.com/office/drawing/2014/main" val="226308543"/>
                    </a:ext>
                  </a:extLst>
                </a:gridCol>
                <a:gridCol w="513112">
                  <a:extLst>
                    <a:ext uri="{9D8B030D-6E8A-4147-A177-3AD203B41FA5}">
                      <a16:colId xmlns:a16="http://schemas.microsoft.com/office/drawing/2014/main" val="2386257293"/>
                    </a:ext>
                  </a:extLst>
                </a:gridCol>
                <a:gridCol w="513112">
                  <a:extLst>
                    <a:ext uri="{9D8B030D-6E8A-4147-A177-3AD203B41FA5}">
                      <a16:colId xmlns:a16="http://schemas.microsoft.com/office/drawing/2014/main" val="3344075633"/>
                    </a:ext>
                  </a:extLst>
                </a:gridCol>
                <a:gridCol w="513112">
                  <a:extLst>
                    <a:ext uri="{9D8B030D-6E8A-4147-A177-3AD203B41FA5}">
                      <a16:colId xmlns:a16="http://schemas.microsoft.com/office/drawing/2014/main" val="1041563999"/>
                    </a:ext>
                  </a:extLst>
                </a:gridCol>
                <a:gridCol w="513112">
                  <a:extLst>
                    <a:ext uri="{9D8B030D-6E8A-4147-A177-3AD203B41FA5}">
                      <a16:colId xmlns:a16="http://schemas.microsoft.com/office/drawing/2014/main" val="1924897300"/>
                    </a:ext>
                  </a:extLst>
                </a:gridCol>
                <a:gridCol w="513112">
                  <a:extLst>
                    <a:ext uri="{9D8B030D-6E8A-4147-A177-3AD203B41FA5}">
                      <a16:colId xmlns:a16="http://schemas.microsoft.com/office/drawing/2014/main" val="3545730697"/>
                    </a:ext>
                  </a:extLst>
                </a:gridCol>
                <a:gridCol w="513112">
                  <a:extLst>
                    <a:ext uri="{9D8B030D-6E8A-4147-A177-3AD203B41FA5}">
                      <a16:colId xmlns:a16="http://schemas.microsoft.com/office/drawing/2014/main" val="3197433255"/>
                    </a:ext>
                  </a:extLst>
                </a:gridCol>
                <a:gridCol w="513112">
                  <a:extLst>
                    <a:ext uri="{9D8B030D-6E8A-4147-A177-3AD203B41FA5}">
                      <a16:colId xmlns:a16="http://schemas.microsoft.com/office/drawing/2014/main" val="418688565"/>
                    </a:ext>
                  </a:extLst>
                </a:gridCol>
                <a:gridCol w="513112">
                  <a:extLst>
                    <a:ext uri="{9D8B030D-6E8A-4147-A177-3AD203B41FA5}">
                      <a16:colId xmlns:a16="http://schemas.microsoft.com/office/drawing/2014/main" val="2239027738"/>
                    </a:ext>
                  </a:extLst>
                </a:gridCol>
              </a:tblGrid>
              <a:tr h="534928">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30854918"/>
                  </a:ext>
                </a:extLst>
              </a:tr>
            </a:tbl>
          </a:graphicData>
        </a:graphic>
      </p:graphicFrame>
      <p:pic>
        <p:nvPicPr>
          <p:cNvPr id="41" name="Graphic 40" descr="Cherry Blossom outline">
            <a:extLst>
              <a:ext uri="{FF2B5EF4-FFF2-40B4-BE49-F238E27FC236}">
                <a16:creationId xmlns:a16="http://schemas.microsoft.com/office/drawing/2014/main" id="{708894E3-1558-3F16-2EC1-9E9F3802E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6316447" y="4491923"/>
            <a:ext cx="393573" cy="393573"/>
          </a:xfrm>
          <a:prstGeom prst="rect">
            <a:avLst/>
          </a:prstGeom>
        </p:spPr>
      </p:pic>
      <p:pic>
        <p:nvPicPr>
          <p:cNvPr id="42" name="Graphic 41" descr="Cherry Blossom outline">
            <a:extLst>
              <a:ext uri="{FF2B5EF4-FFF2-40B4-BE49-F238E27FC236}">
                <a16:creationId xmlns:a16="http://schemas.microsoft.com/office/drawing/2014/main" id="{BAE9BA7B-9B1E-5757-D3D0-A8342F87AC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6842642" y="4499115"/>
            <a:ext cx="393573" cy="393573"/>
          </a:xfrm>
          <a:prstGeom prst="rect">
            <a:avLst/>
          </a:prstGeom>
        </p:spPr>
      </p:pic>
      <p:pic>
        <p:nvPicPr>
          <p:cNvPr id="43" name="Graphic 42" descr="Cherry Blossom outline">
            <a:extLst>
              <a:ext uri="{FF2B5EF4-FFF2-40B4-BE49-F238E27FC236}">
                <a16:creationId xmlns:a16="http://schemas.microsoft.com/office/drawing/2014/main" id="{46E947C4-C502-8FF0-1D73-9CEDB3F1F5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7339373" y="4485396"/>
            <a:ext cx="393573" cy="393573"/>
          </a:xfrm>
          <a:prstGeom prst="rect">
            <a:avLst/>
          </a:prstGeom>
        </p:spPr>
      </p:pic>
      <p:pic>
        <p:nvPicPr>
          <p:cNvPr id="44" name="Graphic 43" descr="Cherry Blossom outline">
            <a:extLst>
              <a:ext uri="{FF2B5EF4-FFF2-40B4-BE49-F238E27FC236}">
                <a16:creationId xmlns:a16="http://schemas.microsoft.com/office/drawing/2014/main" id="{A2B5FCA6-7E77-655F-5853-4937447B02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8868235" y="4506552"/>
            <a:ext cx="393573" cy="393573"/>
          </a:xfrm>
          <a:prstGeom prst="rect">
            <a:avLst/>
          </a:prstGeom>
        </p:spPr>
      </p:pic>
      <p:pic>
        <p:nvPicPr>
          <p:cNvPr id="45" name="Graphic 44" descr="Cherry Blossom outline">
            <a:extLst>
              <a:ext uri="{FF2B5EF4-FFF2-40B4-BE49-F238E27FC236}">
                <a16:creationId xmlns:a16="http://schemas.microsoft.com/office/drawing/2014/main" id="{27F81603-CABC-5213-C266-4F00BE1AC3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9374893" y="4506550"/>
            <a:ext cx="393573" cy="393573"/>
          </a:xfrm>
          <a:prstGeom prst="rect">
            <a:avLst/>
          </a:prstGeom>
        </p:spPr>
      </p:pic>
      <p:pic>
        <p:nvPicPr>
          <p:cNvPr id="46" name="Graphic 45" descr="Garden Tools outline">
            <a:extLst>
              <a:ext uri="{FF2B5EF4-FFF2-40B4-BE49-F238E27FC236}">
                <a16:creationId xmlns:a16="http://schemas.microsoft.com/office/drawing/2014/main" id="{7C3D3E52-FA5F-98CB-37B7-9612A19E14A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6484795" y="3976450"/>
            <a:ext cx="242797" cy="750919"/>
          </a:xfrm>
          <a:prstGeom prst="rect">
            <a:avLst/>
          </a:prstGeom>
        </p:spPr>
      </p:pic>
      <p:pic>
        <p:nvPicPr>
          <p:cNvPr id="47" name="Graphic 46" descr="Garden Tools outline">
            <a:extLst>
              <a:ext uri="{FF2B5EF4-FFF2-40B4-BE49-F238E27FC236}">
                <a16:creationId xmlns:a16="http://schemas.microsoft.com/office/drawing/2014/main" id="{F9680F38-4E30-8EB9-B3AA-340574A09C7D}"/>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6984148" y="3982866"/>
            <a:ext cx="242797" cy="750919"/>
          </a:xfrm>
          <a:prstGeom prst="rect">
            <a:avLst/>
          </a:prstGeom>
        </p:spPr>
      </p:pic>
      <p:pic>
        <p:nvPicPr>
          <p:cNvPr id="48" name="Graphic 47" descr="Garden Tools outline">
            <a:extLst>
              <a:ext uri="{FF2B5EF4-FFF2-40B4-BE49-F238E27FC236}">
                <a16:creationId xmlns:a16="http://schemas.microsoft.com/office/drawing/2014/main" id="{84426835-5FE0-DC1A-0D1D-CEE875529D54}"/>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7492469" y="3968595"/>
            <a:ext cx="242797" cy="750919"/>
          </a:xfrm>
          <a:prstGeom prst="rect">
            <a:avLst/>
          </a:prstGeom>
        </p:spPr>
      </p:pic>
      <p:pic>
        <p:nvPicPr>
          <p:cNvPr id="49" name="Graphic 48" descr="Garden Tools outline">
            <a:extLst>
              <a:ext uri="{FF2B5EF4-FFF2-40B4-BE49-F238E27FC236}">
                <a16:creationId xmlns:a16="http://schemas.microsoft.com/office/drawing/2014/main" id="{44DB0485-F220-E668-BDD4-3FA40B22AEE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9016014" y="3989637"/>
            <a:ext cx="242797" cy="750919"/>
          </a:xfrm>
          <a:prstGeom prst="rect">
            <a:avLst/>
          </a:prstGeom>
        </p:spPr>
      </p:pic>
      <p:pic>
        <p:nvPicPr>
          <p:cNvPr id="50" name="Graphic 49" descr="Garden Tools outline">
            <a:extLst>
              <a:ext uri="{FF2B5EF4-FFF2-40B4-BE49-F238E27FC236}">
                <a16:creationId xmlns:a16="http://schemas.microsoft.com/office/drawing/2014/main" id="{C41711DC-A71E-CA2B-49B1-8723E60D05F4}"/>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0000" r="17667"/>
          <a:stretch/>
        </p:blipFill>
        <p:spPr>
          <a:xfrm rot="7630653">
            <a:off x="9545735" y="3984337"/>
            <a:ext cx="242797" cy="750919"/>
          </a:xfrm>
          <a:prstGeom prst="rect">
            <a:avLst/>
          </a:prstGeom>
        </p:spPr>
      </p:pic>
      <p:pic>
        <p:nvPicPr>
          <p:cNvPr id="51" name="Graphic 50" descr="Binoculars outline">
            <a:extLst>
              <a:ext uri="{FF2B5EF4-FFF2-40B4-BE49-F238E27FC236}">
                <a16:creationId xmlns:a16="http://schemas.microsoft.com/office/drawing/2014/main" id="{18F0A7E8-AA8B-2F99-06DC-DA443A383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50542" y="4007727"/>
            <a:ext cx="444600" cy="444600"/>
          </a:xfrm>
          <a:prstGeom prst="rect">
            <a:avLst/>
          </a:prstGeom>
        </p:spPr>
      </p:pic>
      <p:pic>
        <p:nvPicPr>
          <p:cNvPr id="52" name="Graphic 51" descr="Binoculars outline">
            <a:extLst>
              <a:ext uri="{FF2B5EF4-FFF2-40B4-BE49-F238E27FC236}">
                <a16:creationId xmlns:a16="http://schemas.microsoft.com/office/drawing/2014/main" id="{DF25A943-DFC3-BBF8-2748-382EDB09E9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71243" y="4007140"/>
            <a:ext cx="444600" cy="444600"/>
          </a:xfrm>
          <a:prstGeom prst="rect">
            <a:avLst/>
          </a:prstGeom>
        </p:spPr>
      </p:pic>
      <p:pic>
        <p:nvPicPr>
          <p:cNvPr id="53" name="Graphic 52" descr="Binoculars outline">
            <a:extLst>
              <a:ext uri="{FF2B5EF4-FFF2-40B4-BE49-F238E27FC236}">
                <a16:creationId xmlns:a16="http://schemas.microsoft.com/office/drawing/2014/main" id="{EE4F40E4-E661-88BC-8AAC-305D2906AB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40968" y="3994795"/>
            <a:ext cx="444600" cy="444600"/>
          </a:xfrm>
          <a:prstGeom prst="rect">
            <a:avLst/>
          </a:prstGeom>
        </p:spPr>
      </p:pic>
      <p:pic>
        <p:nvPicPr>
          <p:cNvPr id="54" name="Graphic 53" descr="Binoculars outline">
            <a:extLst>
              <a:ext uri="{FF2B5EF4-FFF2-40B4-BE49-F238E27FC236}">
                <a16:creationId xmlns:a16="http://schemas.microsoft.com/office/drawing/2014/main" id="{B329381D-25E6-6537-B2C1-75247D628F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71312" y="3994795"/>
            <a:ext cx="444600" cy="444600"/>
          </a:xfrm>
          <a:prstGeom prst="rect">
            <a:avLst/>
          </a:prstGeom>
        </p:spPr>
      </p:pic>
      <p:pic>
        <p:nvPicPr>
          <p:cNvPr id="55" name="Graphic 54" descr="Binoculars outline">
            <a:extLst>
              <a:ext uri="{FF2B5EF4-FFF2-40B4-BE49-F238E27FC236}">
                <a16:creationId xmlns:a16="http://schemas.microsoft.com/office/drawing/2014/main" id="{D191A1F4-5EFC-FFE0-427F-CB3BF878FB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90243" y="3991605"/>
            <a:ext cx="444600" cy="444600"/>
          </a:xfrm>
          <a:prstGeom prst="rect">
            <a:avLst/>
          </a:prstGeom>
        </p:spPr>
      </p:pic>
      <p:pic>
        <p:nvPicPr>
          <p:cNvPr id="56" name="Graphic 55" descr="Cherry Blossom outline">
            <a:extLst>
              <a:ext uri="{FF2B5EF4-FFF2-40B4-BE49-F238E27FC236}">
                <a16:creationId xmlns:a16="http://schemas.microsoft.com/office/drawing/2014/main" id="{979AD472-C632-6E7F-2F23-192E3EE163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922873">
            <a:off x="5305925" y="4485397"/>
            <a:ext cx="393573" cy="393573"/>
          </a:xfrm>
          <a:prstGeom prst="rect">
            <a:avLst/>
          </a:prstGeom>
        </p:spPr>
      </p:pic>
      <p:sp>
        <p:nvSpPr>
          <p:cNvPr id="61" name="TextBox 60">
            <a:extLst>
              <a:ext uri="{FF2B5EF4-FFF2-40B4-BE49-F238E27FC236}">
                <a16:creationId xmlns:a16="http://schemas.microsoft.com/office/drawing/2014/main" id="{C9033707-F06D-944D-CBAD-99545773F15F}"/>
              </a:ext>
            </a:extLst>
          </p:cNvPr>
          <p:cNvSpPr txBox="1"/>
          <p:nvPr/>
        </p:nvSpPr>
        <p:spPr>
          <a:xfrm>
            <a:off x="8323921" y="965971"/>
            <a:ext cx="2809233" cy="369332"/>
          </a:xfrm>
          <a:prstGeom prst="rect">
            <a:avLst/>
          </a:prstGeom>
          <a:noFill/>
        </p:spPr>
        <p:txBody>
          <a:bodyPr wrap="square">
            <a:spAutoFit/>
          </a:bodyPr>
          <a:lstStyle/>
          <a:p>
            <a:r>
              <a:rPr lang="en-US" sz="1800" b="0" i="0" u="none" strike="noStrike" kern="1200" dirty="0">
                <a:solidFill>
                  <a:schemeClr val="bg1"/>
                </a:solidFill>
                <a:effectLst/>
                <a:latin typeface="Calibri" panose="020F0502020204030204" pitchFamily="34" charset="0"/>
              </a:rPr>
              <a:t>After 12 months of removal</a:t>
            </a:r>
            <a:endParaRPr lang="en-US" dirty="0"/>
          </a:p>
        </p:txBody>
      </p:sp>
      <p:sp>
        <p:nvSpPr>
          <p:cNvPr id="62" name="TextBox 61">
            <a:extLst>
              <a:ext uri="{FF2B5EF4-FFF2-40B4-BE49-F238E27FC236}">
                <a16:creationId xmlns:a16="http://schemas.microsoft.com/office/drawing/2014/main" id="{6A2CA40C-2BA0-2CA8-BDE3-FEC33826B0C4}"/>
              </a:ext>
            </a:extLst>
          </p:cNvPr>
          <p:cNvSpPr txBox="1"/>
          <p:nvPr/>
        </p:nvSpPr>
        <p:spPr>
          <a:xfrm>
            <a:off x="6209135" y="3214615"/>
            <a:ext cx="4796922" cy="646331"/>
          </a:xfrm>
          <a:prstGeom prst="rect">
            <a:avLst/>
          </a:prstGeom>
          <a:noFill/>
        </p:spPr>
        <p:txBody>
          <a:bodyPr wrap="square" rtlCol="0">
            <a:spAutoFit/>
          </a:bodyPr>
          <a:lstStyle/>
          <a:p>
            <a:r>
              <a:rPr lang="en-US" dirty="0">
                <a:solidFill>
                  <a:schemeClr val="bg1"/>
                </a:solidFill>
              </a:rPr>
              <a:t>After 12 months of removal and 5 detection/non detection observations...</a:t>
            </a:r>
          </a:p>
        </p:txBody>
      </p:sp>
      <p:sp>
        <p:nvSpPr>
          <p:cNvPr id="3" name="TextBox 2">
            <a:extLst>
              <a:ext uri="{FF2B5EF4-FFF2-40B4-BE49-F238E27FC236}">
                <a16:creationId xmlns:a16="http://schemas.microsoft.com/office/drawing/2014/main" id="{0AFE840C-34EA-A4E4-5FBE-EBA424410AA1}"/>
              </a:ext>
            </a:extLst>
          </p:cNvPr>
          <p:cNvSpPr txBox="1"/>
          <p:nvPr/>
        </p:nvSpPr>
        <p:spPr>
          <a:xfrm>
            <a:off x="8313099" y="5638291"/>
            <a:ext cx="868274" cy="707886"/>
          </a:xfrm>
          <a:prstGeom prst="rect">
            <a:avLst/>
          </a:prstGeom>
          <a:noFill/>
        </p:spPr>
        <p:txBody>
          <a:bodyPr wrap="square" rtlCol="0">
            <a:spAutoFit/>
          </a:bodyPr>
          <a:lstStyle/>
          <a:p>
            <a:r>
              <a:rPr lang="en-US" sz="4000" dirty="0">
                <a:solidFill>
                  <a:schemeClr val="bg1"/>
                </a:solidFill>
              </a:rPr>
              <a:t>…</a:t>
            </a:r>
          </a:p>
        </p:txBody>
      </p:sp>
      <p:sp>
        <p:nvSpPr>
          <p:cNvPr id="8" name="Title 1">
            <a:extLst>
              <a:ext uri="{FF2B5EF4-FFF2-40B4-BE49-F238E27FC236}">
                <a16:creationId xmlns:a16="http://schemas.microsoft.com/office/drawing/2014/main" id="{83FD05FF-EE20-B4BC-0C3E-336664AEAA6E}"/>
              </a:ext>
            </a:extLst>
          </p:cNvPr>
          <p:cNvSpPr txBox="1">
            <a:spLocks/>
          </p:cNvSpPr>
          <p:nvPr/>
        </p:nvSpPr>
        <p:spPr>
          <a:xfrm>
            <a:off x="990600" y="332853"/>
            <a:ext cx="4600755" cy="132556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5400" kern="0" dirty="0">
                <a:solidFill>
                  <a:schemeClr val="accent6"/>
                </a:solidFill>
              </a:rPr>
              <a:t>A</a:t>
            </a:r>
            <a:r>
              <a:rPr lang="en-US" sz="5400" kern="0" dirty="0">
                <a:solidFill>
                  <a:schemeClr val="bg1"/>
                </a:solidFill>
              </a:rPr>
              <a:t>lternatives</a:t>
            </a:r>
          </a:p>
        </p:txBody>
      </p:sp>
      <p:sp>
        <p:nvSpPr>
          <p:cNvPr id="10" name="TextBox 9">
            <a:extLst>
              <a:ext uri="{FF2B5EF4-FFF2-40B4-BE49-F238E27FC236}">
                <a16:creationId xmlns:a16="http://schemas.microsoft.com/office/drawing/2014/main" id="{3ED94094-6CAD-D09C-F975-226530CEB673}"/>
              </a:ext>
            </a:extLst>
          </p:cNvPr>
          <p:cNvSpPr txBox="1"/>
          <p:nvPr/>
        </p:nvSpPr>
        <p:spPr>
          <a:xfrm>
            <a:off x="5249742" y="2440945"/>
            <a:ext cx="1247370" cy="323165"/>
          </a:xfrm>
          <a:prstGeom prst="rect">
            <a:avLst/>
          </a:prstGeom>
          <a:noFill/>
        </p:spPr>
        <p:txBody>
          <a:bodyPr wrap="square">
            <a:spAutoFit/>
          </a:bodyPr>
          <a:lstStyle/>
          <a:p>
            <a:r>
              <a:rPr lang="en-US" sz="1500" b="0" i="0" u="none" strike="noStrike" kern="1200" dirty="0">
                <a:solidFill>
                  <a:schemeClr val="bg1"/>
                </a:solidFill>
                <a:effectLst/>
                <a:latin typeface="Calibri" panose="020F0502020204030204" pitchFamily="34" charset="0"/>
              </a:rPr>
              <a:t>Downstream</a:t>
            </a:r>
            <a:endParaRPr lang="en-US" sz="1500" dirty="0"/>
          </a:p>
        </p:txBody>
      </p:sp>
      <p:sp>
        <p:nvSpPr>
          <p:cNvPr id="11" name="TextBox 10">
            <a:extLst>
              <a:ext uri="{FF2B5EF4-FFF2-40B4-BE49-F238E27FC236}">
                <a16:creationId xmlns:a16="http://schemas.microsoft.com/office/drawing/2014/main" id="{57759FD1-608B-63AD-165F-F7156665E019}"/>
              </a:ext>
            </a:extLst>
          </p:cNvPr>
          <p:cNvSpPr txBox="1"/>
          <p:nvPr/>
        </p:nvSpPr>
        <p:spPr>
          <a:xfrm>
            <a:off x="10571405" y="2440029"/>
            <a:ext cx="1123497" cy="323165"/>
          </a:xfrm>
          <a:prstGeom prst="rect">
            <a:avLst/>
          </a:prstGeom>
          <a:noFill/>
        </p:spPr>
        <p:txBody>
          <a:bodyPr wrap="square">
            <a:spAutoFit/>
          </a:bodyPr>
          <a:lstStyle/>
          <a:p>
            <a:r>
              <a:rPr lang="en-US" sz="1500" b="0" i="0" u="none" strike="noStrike" kern="1200" dirty="0">
                <a:solidFill>
                  <a:schemeClr val="bg1"/>
                </a:solidFill>
                <a:effectLst/>
                <a:latin typeface="Calibri" panose="020F0502020204030204" pitchFamily="34" charset="0"/>
              </a:rPr>
              <a:t>Upstream</a:t>
            </a:r>
            <a:endParaRPr lang="en-US" sz="1500" dirty="0"/>
          </a:p>
        </p:txBody>
      </p:sp>
      <p:cxnSp>
        <p:nvCxnSpPr>
          <p:cNvPr id="14" name="Straight Arrow Connector 13">
            <a:extLst>
              <a:ext uri="{FF2B5EF4-FFF2-40B4-BE49-F238E27FC236}">
                <a16:creationId xmlns:a16="http://schemas.microsoft.com/office/drawing/2014/main" id="{9EDC6B19-3621-4725-461E-6AFBC38B469F}"/>
              </a:ext>
            </a:extLst>
          </p:cNvPr>
          <p:cNvCxnSpPr>
            <a:stCxn id="11" idx="1"/>
            <a:endCxn id="10" idx="3"/>
          </p:cNvCxnSpPr>
          <p:nvPr/>
        </p:nvCxnSpPr>
        <p:spPr>
          <a:xfrm flipH="1">
            <a:off x="6497112" y="2601612"/>
            <a:ext cx="4074293" cy="91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Down 31">
            <a:extLst>
              <a:ext uri="{FF2B5EF4-FFF2-40B4-BE49-F238E27FC236}">
                <a16:creationId xmlns:a16="http://schemas.microsoft.com/office/drawing/2014/main" id="{0E88B9AC-C4D3-1D8F-9118-BED4A729AC47}"/>
              </a:ext>
            </a:extLst>
          </p:cNvPr>
          <p:cNvSpPr/>
          <p:nvPr/>
        </p:nvSpPr>
        <p:spPr>
          <a:xfrm>
            <a:off x="8353439" y="2703651"/>
            <a:ext cx="393797" cy="468154"/>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F66554C-8E97-1383-A6B4-366335F35E5D}"/>
              </a:ext>
            </a:extLst>
          </p:cNvPr>
          <p:cNvSpPr txBox="1"/>
          <p:nvPr/>
        </p:nvSpPr>
        <p:spPr>
          <a:xfrm>
            <a:off x="5249742" y="4982423"/>
            <a:ext cx="1247370" cy="323165"/>
          </a:xfrm>
          <a:prstGeom prst="rect">
            <a:avLst/>
          </a:prstGeom>
          <a:noFill/>
        </p:spPr>
        <p:txBody>
          <a:bodyPr wrap="square">
            <a:spAutoFit/>
          </a:bodyPr>
          <a:lstStyle/>
          <a:p>
            <a:r>
              <a:rPr lang="en-US" sz="1500" b="0" i="0" u="none" strike="noStrike" kern="1200" dirty="0">
                <a:solidFill>
                  <a:schemeClr val="bg1"/>
                </a:solidFill>
                <a:effectLst/>
                <a:latin typeface="Calibri" panose="020F0502020204030204" pitchFamily="34" charset="0"/>
              </a:rPr>
              <a:t>Downstream</a:t>
            </a:r>
            <a:endParaRPr lang="en-US" sz="1500" dirty="0"/>
          </a:p>
        </p:txBody>
      </p:sp>
      <p:sp>
        <p:nvSpPr>
          <p:cNvPr id="57" name="TextBox 56">
            <a:extLst>
              <a:ext uri="{FF2B5EF4-FFF2-40B4-BE49-F238E27FC236}">
                <a16:creationId xmlns:a16="http://schemas.microsoft.com/office/drawing/2014/main" id="{B229DB0D-DDD2-E104-814D-8232956E7904}"/>
              </a:ext>
            </a:extLst>
          </p:cNvPr>
          <p:cNvSpPr txBox="1"/>
          <p:nvPr/>
        </p:nvSpPr>
        <p:spPr>
          <a:xfrm>
            <a:off x="10571405" y="4981507"/>
            <a:ext cx="1123497" cy="323165"/>
          </a:xfrm>
          <a:prstGeom prst="rect">
            <a:avLst/>
          </a:prstGeom>
          <a:noFill/>
        </p:spPr>
        <p:txBody>
          <a:bodyPr wrap="square">
            <a:spAutoFit/>
          </a:bodyPr>
          <a:lstStyle/>
          <a:p>
            <a:r>
              <a:rPr lang="en-US" sz="1500" b="0" i="0" u="none" strike="noStrike" kern="1200" dirty="0">
                <a:solidFill>
                  <a:schemeClr val="bg1"/>
                </a:solidFill>
                <a:effectLst/>
                <a:latin typeface="Calibri" panose="020F0502020204030204" pitchFamily="34" charset="0"/>
              </a:rPr>
              <a:t>Upstream</a:t>
            </a:r>
            <a:endParaRPr lang="en-US" sz="1500" dirty="0"/>
          </a:p>
        </p:txBody>
      </p:sp>
      <p:cxnSp>
        <p:nvCxnSpPr>
          <p:cNvPr id="58" name="Straight Arrow Connector 57">
            <a:extLst>
              <a:ext uri="{FF2B5EF4-FFF2-40B4-BE49-F238E27FC236}">
                <a16:creationId xmlns:a16="http://schemas.microsoft.com/office/drawing/2014/main" id="{95DD2BBC-6398-7AA9-CCA5-7D0FD835BC05}"/>
              </a:ext>
            </a:extLst>
          </p:cNvPr>
          <p:cNvCxnSpPr>
            <a:stCxn id="57" idx="1"/>
            <a:endCxn id="34" idx="3"/>
          </p:cNvCxnSpPr>
          <p:nvPr/>
        </p:nvCxnSpPr>
        <p:spPr>
          <a:xfrm flipH="1">
            <a:off x="6497112" y="5143090"/>
            <a:ext cx="4074293" cy="91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9" name="Arrow: Down 58">
            <a:extLst>
              <a:ext uri="{FF2B5EF4-FFF2-40B4-BE49-F238E27FC236}">
                <a16:creationId xmlns:a16="http://schemas.microsoft.com/office/drawing/2014/main" id="{FFA58140-FA5D-4363-43D2-D2489BB6D31D}"/>
              </a:ext>
            </a:extLst>
          </p:cNvPr>
          <p:cNvSpPr/>
          <p:nvPr/>
        </p:nvSpPr>
        <p:spPr>
          <a:xfrm>
            <a:off x="8469466" y="5370357"/>
            <a:ext cx="393797" cy="468154"/>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raphic 59" descr="Cherry Blossom outline">
            <a:extLst>
              <a:ext uri="{FF2B5EF4-FFF2-40B4-BE49-F238E27FC236}">
                <a16:creationId xmlns:a16="http://schemas.microsoft.com/office/drawing/2014/main" id="{5A8D0CED-A590-4B99-921B-87B2875C46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922873">
            <a:off x="5801720" y="4478735"/>
            <a:ext cx="393573" cy="393573"/>
          </a:xfrm>
          <a:prstGeom prst="rect">
            <a:avLst/>
          </a:prstGeom>
        </p:spPr>
      </p:pic>
      <p:sp>
        <p:nvSpPr>
          <p:cNvPr id="63" name="TextBox 62">
            <a:extLst>
              <a:ext uri="{FF2B5EF4-FFF2-40B4-BE49-F238E27FC236}">
                <a16:creationId xmlns:a16="http://schemas.microsoft.com/office/drawing/2014/main" id="{346E2D76-5251-DCD0-6C0F-CD838EF751D0}"/>
              </a:ext>
            </a:extLst>
          </p:cNvPr>
          <p:cNvSpPr txBox="1"/>
          <p:nvPr/>
        </p:nvSpPr>
        <p:spPr>
          <a:xfrm>
            <a:off x="5117123" y="995634"/>
            <a:ext cx="1489070" cy="369332"/>
          </a:xfrm>
          <a:prstGeom prst="rect">
            <a:avLst/>
          </a:prstGeom>
          <a:noFill/>
        </p:spPr>
        <p:txBody>
          <a:bodyPr wrap="square" rtlCol="0">
            <a:spAutoFit/>
          </a:bodyPr>
          <a:lstStyle/>
          <a:p>
            <a:r>
              <a:rPr lang="en-US" dirty="0">
                <a:solidFill>
                  <a:schemeClr val="bg1"/>
                </a:solidFill>
              </a:rPr>
              <a:t>Year 1 </a:t>
            </a:r>
          </a:p>
        </p:txBody>
      </p:sp>
      <p:sp>
        <p:nvSpPr>
          <p:cNvPr id="64" name="TextBox 63">
            <a:extLst>
              <a:ext uri="{FF2B5EF4-FFF2-40B4-BE49-F238E27FC236}">
                <a16:creationId xmlns:a16="http://schemas.microsoft.com/office/drawing/2014/main" id="{BD94A23B-6C52-206B-6996-F1A99A1737E5}"/>
              </a:ext>
            </a:extLst>
          </p:cNvPr>
          <p:cNvSpPr txBox="1"/>
          <p:nvPr/>
        </p:nvSpPr>
        <p:spPr>
          <a:xfrm>
            <a:off x="5226498" y="3856818"/>
            <a:ext cx="1489070" cy="369332"/>
          </a:xfrm>
          <a:prstGeom prst="rect">
            <a:avLst/>
          </a:prstGeom>
          <a:noFill/>
        </p:spPr>
        <p:txBody>
          <a:bodyPr wrap="square" rtlCol="0">
            <a:spAutoFit/>
          </a:bodyPr>
          <a:lstStyle/>
          <a:p>
            <a:r>
              <a:rPr lang="en-US" dirty="0">
                <a:solidFill>
                  <a:schemeClr val="bg1"/>
                </a:solidFill>
              </a:rPr>
              <a:t>Year 2 </a:t>
            </a:r>
          </a:p>
        </p:txBody>
      </p:sp>
      <p:sp>
        <p:nvSpPr>
          <p:cNvPr id="65" name="TextBox 64">
            <a:extLst>
              <a:ext uri="{FF2B5EF4-FFF2-40B4-BE49-F238E27FC236}">
                <a16:creationId xmlns:a16="http://schemas.microsoft.com/office/drawing/2014/main" id="{0F8BC730-4434-4A95-F4F0-5C016EFEDA30}"/>
              </a:ext>
            </a:extLst>
          </p:cNvPr>
          <p:cNvSpPr txBox="1"/>
          <p:nvPr/>
        </p:nvSpPr>
        <p:spPr>
          <a:xfrm>
            <a:off x="2815945" y="5953523"/>
            <a:ext cx="7519743" cy="430887"/>
          </a:xfrm>
          <a:prstGeom prst="rect">
            <a:avLst/>
          </a:prstGeom>
          <a:noFill/>
        </p:spPr>
        <p:txBody>
          <a:bodyPr wrap="square" rtlCol="0">
            <a:spAutoFit/>
          </a:bodyPr>
          <a:lstStyle/>
          <a:p>
            <a:r>
              <a:rPr lang="en-US" sz="2200" dirty="0">
                <a:solidFill>
                  <a:schemeClr val="bg1"/>
                </a:solidFill>
              </a:rPr>
              <a:t>*Forward simulation adaptive management </a:t>
            </a:r>
          </a:p>
        </p:txBody>
      </p:sp>
      <p:pic>
        <p:nvPicPr>
          <p:cNvPr id="2" name="Graphic 1" descr="Cherry Blossom outline">
            <a:extLst>
              <a:ext uri="{FF2B5EF4-FFF2-40B4-BE49-F238E27FC236}">
                <a16:creationId xmlns:a16="http://schemas.microsoft.com/office/drawing/2014/main" id="{E5A9088C-AC62-9D45-AEF7-BB5D03BC4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8416329" y="4473676"/>
            <a:ext cx="393573" cy="393573"/>
          </a:xfrm>
          <a:prstGeom prst="rect">
            <a:avLst/>
          </a:prstGeom>
        </p:spPr>
      </p:pic>
      <p:pic>
        <p:nvPicPr>
          <p:cNvPr id="4" name="Graphic 3" descr="Cherry Blossom outline">
            <a:extLst>
              <a:ext uri="{FF2B5EF4-FFF2-40B4-BE49-F238E27FC236}">
                <a16:creationId xmlns:a16="http://schemas.microsoft.com/office/drawing/2014/main" id="{8DD7D327-6E56-F494-48ED-B367FA5A7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922873">
            <a:off x="9937131" y="4474540"/>
            <a:ext cx="393573" cy="393573"/>
          </a:xfrm>
          <a:prstGeom prst="rect">
            <a:avLst/>
          </a:prstGeom>
        </p:spPr>
      </p:pic>
      <p:sp>
        <p:nvSpPr>
          <p:cNvPr id="6" name="TextBox 5">
            <a:extLst>
              <a:ext uri="{FF2B5EF4-FFF2-40B4-BE49-F238E27FC236}">
                <a16:creationId xmlns:a16="http://schemas.microsoft.com/office/drawing/2014/main" id="{ACB74689-38E5-AD0A-5BA3-4854DBFE3CE5}"/>
              </a:ext>
            </a:extLst>
          </p:cNvPr>
          <p:cNvSpPr txBox="1"/>
          <p:nvPr/>
        </p:nvSpPr>
        <p:spPr>
          <a:xfrm>
            <a:off x="268477" y="1472702"/>
            <a:ext cx="4953191" cy="307777"/>
          </a:xfrm>
          <a:prstGeom prst="rect">
            <a:avLst/>
          </a:prstGeom>
          <a:noFill/>
        </p:spPr>
        <p:txBody>
          <a:bodyPr wrap="square" rtlCol="0">
            <a:spAutoFit/>
          </a:bodyPr>
          <a:lstStyle/>
          <a:p>
            <a:r>
              <a:rPr lang="en-US" sz="1400" dirty="0">
                <a:solidFill>
                  <a:schemeClr val="bg1"/>
                </a:solidFill>
              </a:rPr>
              <a:t>*Removal occurs at just 5 segments (5km total) each month</a:t>
            </a:r>
          </a:p>
        </p:txBody>
      </p:sp>
    </p:spTree>
    <p:extLst>
      <p:ext uri="{BB962C8B-B14F-4D97-AF65-F5344CB8AC3E}">
        <p14:creationId xmlns:p14="http://schemas.microsoft.com/office/powerpoint/2010/main" val="159729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60"/>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1" grpId="0"/>
      <p:bldP spid="62" grpId="0"/>
      <p:bldP spid="3" grpId="0"/>
      <p:bldP spid="10" grpId="0"/>
      <p:bldP spid="11" grpId="0"/>
      <p:bldP spid="32" grpId="0" animBg="1"/>
      <p:bldP spid="34" grpId="0"/>
      <p:bldP spid="57" grpId="0"/>
      <p:bldP spid="59" grpId="0" animBg="1"/>
      <p:bldP spid="63" grpId="0"/>
      <p:bldP spid="64" grpId="0"/>
      <p:bldP spid="6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D0C2-0488-4740-BE13-5C2EB3A22A70}"/>
              </a:ext>
            </a:extLst>
          </p:cNvPr>
          <p:cNvSpPr>
            <a:spLocks noGrp="1"/>
          </p:cNvSpPr>
          <p:nvPr>
            <p:ph type="title"/>
          </p:nvPr>
        </p:nvSpPr>
        <p:spPr>
          <a:xfrm>
            <a:off x="262128" y="285326"/>
            <a:ext cx="10515600" cy="1325563"/>
          </a:xfrm>
        </p:spPr>
        <p:txBody>
          <a:bodyPr/>
          <a:lstStyle/>
          <a:p>
            <a:r>
              <a:rPr lang="en-US" dirty="0">
                <a:solidFill>
                  <a:schemeClr val="bg1"/>
                </a:solidFill>
                <a:latin typeface="+mn-lt"/>
              </a:rPr>
              <a:t>Adaptive management:</a:t>
            </a:r>
            <a:br>
              <a:rPr lang="en-US" dirty="0">
                <a:solidFill>
                  <a:schemeClr val="bg1"/>
                </a:solidFill>
                <a:latin typeface="+mn-lt"/>
              </a:rPr>
            </a:br>
            <a:r>
              <a:rPr lang="en-US" dirty="0">
                <a:solidFill>
                  <a:schemeClr val="bg1"/>
                </a:solidFill>
                <a:latin typeface="+mn-lt"/>
              </a:rPr>
              <a:t>forward simulation</a:t>
            </a:r>
          </a:p>
        </p:txBody>
      </p:sp>
      <p:cxnSp>
        <p:nvCxnSpPr>
          <p:cNvPr id="12" name="Straight Connector 11">
            <a:extLst>
              <a:ext uri="{FF2B5EF4-FFF2-40B4-BE49-F238E27FC236}">
                <a16:creationId xmlns:a16="http://schemas.microsoft.com/office/drawing/2014/main" id="{294D7052-E23F-4083-A4C9-8B7F751DA008}"/>
              </a:ext>
            </a:extLst>
          </p:cNvPr>
          <p:cNvCxnSpPr>
            <a:cxnSpLocks/>
            <a:stCxn id="13" idx="2"/>
            <a:endCxn id="15" idx="2"/>
          </p:cNvCxnSpPr>
          <p:nvPr/>
        </p:nvCxnSpPr>
        <p:spPr>
          <a:xfrm flipH="1" flipV="1">
            <a:off x="2274233" y="3452999"/>
            <a:ext cx="1386728" cy="710783"/>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26335FD-4DD2-4EA5-A59A-FFE9BB5B3BDA}"/>
              </a:ext>
            </a:extLst>
          </p:cNvPr>
          <p:cNvSpPr txBox="1"/>
          <p:nvPr/>
        </p:nvSpPr>
        <p:spPr>
          <a:xfrm>
            <a:off x="766422" y="1975671"/>
            <a:ext cx="3015621" cy="1477328"/>
          </a:xfrm>
          <a:prstGeom prst="rect">
            <a:avLst/>
          </a:prstGeom>
          <a:solidFill>
            <a:schemeClr val="bg1"/>
          </a:solidFill>
          <a:ln w="76200">
            <a:solidFill>
              <a:schemeClr val="accent6"/>
            </a:solidFill>
          </a:ln>
        </p:spPr>
        <p:txBody>
          <a:bodyPr wrap="square">
            <a:spAutoFit/>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Predict</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system dynamics via an </a:t>
            </a:r>
            <a:r>
              <a:rPr kumimoji="0" lang="en-US" sz="3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estimation model</a:t>
            </a:r>
          </a:p>
        </p:txBody>
      </p:sp>
      <p:sp>
        <p:nvSpPr>
          <p:cNvPr id="16" name="TextBox 15">
            <a:extLst>
              <a:ext uri="{FF2B5EF4-FFF2-40B4-BE49-F238E27FC236}">
                <a16:creationId xmlns:a16="http://schemas.microsoft.com/office/drawing/2014/main" id="{D78E5971-4F60-42B1-A4AF-66CA9905E7BE}"/>
              </a:ext>
            </a:extLst>
          </p:cNvPr>
          <p:cNvSpPr txBox="1"/>
          <p:nvPr/>
        </p:nvSpPr>
        <p:spPr>
          <a:xfrm>
            <a:off x="8531042" y="221593"/>
            <a:ext cx="3398831" cy="2400657"/>
          </a:xfrm>
          <a:prstGeom prst="rect">
            <a:avLst/>
          </a:prstGeom>
          <a:solidFill>
            <a:schemeClr val="bg1"/>
          </a:solidFill>
          <a:ln w="76200">
            <a:solidFill>
              <a:schemeClr val="accent5"/>
            </a:solidFill>
          </a:ln>
        </p:spPr>
        <p:txBody>
          <a:bodyPr wrap="square">
            <a:spAutoFit/>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Generate </a:t>
            </a:r>
            <a:r>
              <a:rPr kumimoji="0" lang="en-US" sz="3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true</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system dynamics and monitoring data via a </a:t>
            </a:r>
            <a:r>
              <a:rPr kumimoji="0" lang="en-US" sz="3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generating model</a:t>
            </a:r>
          </a:p>
        </p:txBody>
      </p:sp>
      <p:cxnSp>
        <p:nvCxnSpPr>
          <p:cNvPr id="22" name="Straight Connector 21">
            <a:extLst>
              <a:ext uri="{FF2B5EF4-FFF2-40B4-BE49-F238E27FC236}">
                <a16:creationId xmlns:a16="http://schemas.microsoft.com/office/drawing/2014/main" id="{2FC64AA6-3B0A-4A9D-AE09-08B294C22C60}"/>
              </a:ext>
            </a:extLst>
          </p:cNvPr>
          <p:cNvCxnSpPr>
            <a:cxnSpLocks/>
            <a:endCxn id="17" idx="7"/>
          </p:cNvCxnSpPr>
          <p:nvPr/>
        </p:nvCxnSpPr>
        <p:spPr>
          <a:xfrm flipH="1">
            <a:off x="8973137" y="2622250"/>
            <a:ext cx="730534" cy="1157745"/>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6B3B643-0D86-40B1-8DCF-56780BB0E5B8}"/>
              </a:ext>
            </a:extLst>
          </p:cNvPr>
          <p:cNvSpPr/>
          <p:nvPr/>
        </p:nvSpPr>
        <p:spPr>
          <a:xfrm>
            <a:off x="3660961" y="3621025"/>
            <a:ext cx="2470670" cy="1085513"/>
          </a:xfrm>
          <a:prstGeom prst="ellipse">
            <a:avLst/>
          </a:prstGeom>
          <a:solidFill>
            <a:schemeClr val="accent3">
              <a:lumMod val="40000"/>
              <a:lumOff val="6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Predict Consequences</a:t>
            </a:r>
          </a:p>
        </p:txBody>
      </p:sp>
      <p:sp>
        <p:nvSpPr>
          <p:cNvPr id="14" name="Oval 13">
            <a:extLst>
              <a:ext uri="{FF2B5EF4-FFF2-40B4-BE49-F238E27FC236}">
                <a16:creationId xmlns:a16="http://schemas.microsoft.com/office/drawing/2014/main" id="{08AEC676-FBE0-4BC0-A5E6-52ED62DDF8A7}"/>
              </a:ext>
            </a:extLst>
          </p:cNvPr>
          <p:cNvSpPr/>
          <p:nvPr/>
        </p:nvSpPr>
        <p:spPr>
          <a:xfrm>
            <a:off x="5267132" y="1518471"/>
            <a:ext cx="2470668" cy="1085513"/>
          </a:xfrm>
          <a:prstGeom prst="ellipse">
            <a:avLst/>
          </a:prstGeom>
          <a:solidFill>
            <a:schemeClr val="accent3">
              <a:lumMod val="40000"/>
              <a:lumOff val="6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Decide &amp; Take Action</a:t>
            </a:r>
          </a:p>
        </p:txBody>
      </p:sp>
      <p:sp>
        <p:nvSpPr>
          <p:cNvPr id="17" name="Oval 16">
            <a:extLst>
              <a:ext uri="{FF2B5EF4-FFF2-40B4-BE49-F238E27FC236}">
                <a16:creationId xmlns:a16="http://schemas.microsoft.com/office/drawing/2014/main" id="{F3E76F48-9F8D-47EA-B054-DBE8A79A4385}"/>
              </a:ext>
            </a:extLst>
          </p:cNvPr>
          <p:cNvSpPr/>
          <p:nvPr/>
        </p:nvSpPr>
        <p:spPr>
          <a:xfrm>
            <a:off x="6864288" y="3621025"/>
            <a:ext cx="2470670" cy="1085513"/>
          </a:xfrm>
          <a:prstGeom prst="ellipse">
            <a:avLst/>
          </a:prstGeom>
          <a:solidFill>
            <a:schemeClr val="accent3">
              <a:lumMod val="40000"/>
              <a:lumOff val="6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Monitor</a:t>
            </a:r>
          </a:p>
        </p:txBody>
      </p:sp>
      <p:sp>
        <p:nvSpPr>
          <p:cNvPr id="18" name="Oval 17">
            <a:extLst>
              <a:ext uri="{FF2B5EF4-FFF2-40B4-BE49-F238E27FC236}">
                <a16:creationId xmlns:a16="http://schemas.microsoft.com/office/drawing/2014/main" id="{1A609A2D-5A3E-4498-8BF5-F8FEE9E0A883}"/>
              </a:ext>
            </a:extLst>
          </p:cNvPr>
          <p:cNvSpPr/>
          <p:nvPr/>
        </p:nvSpPr>
        <p:spPr>
          <a:xfrm>
            <a:off x="5267131" y="5579579"/>
            <a:ext cx="2470669" cy="1085513"/>
          </a:xfrm>
          <a:prstGeom prst="ellipse">
            <a:avLst/>
          </a:prstGeom>
          <a:solidFill>
            <a:schemeClr val="accent3">
              <a:lumMod val="40000"/>
              <a:lumOff val="6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Update Models</a:t>
            </a:r>
          </a:p>
        </p:txBody>
      </p:sp>
      <p:cxnSp>
        <p:nvCxnSpPr>
          <p:cNvPr id="19" name="Straight Arrow Connector 18">
            <a:extLst>
              <a:ext uri="{FF2B5EF4-FFF2-40B4-BE49-F238E27FC236}">
                <a16:creationId xmlns:a16="http://schemas.microsoft.com/office/drawing/2014/main" id="{B08ABC5E-C81A-4099-B4C3-2DB367FE4DB9}"/>
              </a:ext>
            </a:extLst>
          </p:cNvPr>
          <p:cNvCxnSpPr>
            <a:cxnSpLocks/>
            <a:stCxn id="13" idx="0"/>
            <a:endCxn id="14" idx="3"/>
          </p:cNvCxnSpPr>
          <p:nvPr/>
        </p:nvCxnSpPr>
        <p:spPr>
          <a:xfrm flipV="1">
            <a:off x="4896295" y="2445014"/>
            <a:ext cx="732658" cy="117601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770FF9-E917-4D2B-95CD-B057AC51A742}"/>
              </a:ext>
            </a:extLst>
          </p:cNvPr>
          <p:cNvCxnSpPr>
            <a:cxnSpLocks/>
            <a:stCxn id="14" idx="5"/>
            <a:endCxn id="17" idx="0"/>
          </p:cNvCxnSpPr>
          <p:nvPr/>
        </p:nvCxnSpPr>
        <p:spPr>
          <a:xfrm>
            <a:off x="7375979" y="2445014"/>
            <a:ext cx="723644" cy="117601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15A80B1-00D8-4C41-AB7A-C2329354102F}"/>
              </a:ext>
            </a:extLst>
          </p:cNvPr>
          <p:cNvCxnSpPr>
            <a:cxnSpLocks/>
            <a:stCxn id="17" idx="4"/>
            <a:endCxn id="18" idx="7"/>
          </p:cNvCxnSpPr>
          <p:nvPr/>
        </p:nvCxnSpPr>
        <p:spPr>
          <a:xfrm flipH="1">
            <a:off x="7375979" y="4706537"/>
            <a:ext cx="723644" cy="103201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E32775-1E0B-41C8-A69E-4B6361EBA02E}"/>
              </a:ext>
            </a:extLst>
          </p:cNvPr>
          <p:cNvCxnSpPr>
            <a:cxnSpLocks/>
            <a:stCxn id="18" idx="1"/>
            <a:endCxn id="13" idx="4"/>
          </p:cNvCxnSpPr>
          <p:nvPr/>
        </p:nvCxnSpPr>
        <p:spPr>
          <a:xfrm flipH="1" flipV="1">
            <a:off x="4896296" y="4706537"/>
            <a:ext cx="732657" cy="103201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003C8D1-AC34-42F7-9800-E21D8427CB9E}"/>
              </a:ext>
            </a:extLst>
          </p:cNvPr>
          <p:cNvSpPr txBox="1"/>
          <p:nvPr/>
        </p:nvSpPr>
        <p:spPr>
          <a:xfrm>
            <a:off x="3739032" y="5137398"/>
            <a:ext cx="1581752" cy="523220"/>
          </a:xfrm>
          <a:prstGeom prst="rect">
            <a:avLst/>
          </a:prstGeom>
          <a:noFill/>
        </p:spPr>
        <p:txBody>
          <a:bodyPr wrap="square">
            <a:spAutoFit/>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schemeClr val="bg1"/>
                </a:solidFill>
                <a:effectLst/>
                <a:uLnTx/>
                <a:uFillTx/>
                <a:latin typeface="Calibri" panose="020F0502020204030204"/>
                <a:ea typeface="+mn-ea"/>
                <a:cs typeface="+mn-cs"/>
              </a:rPr>
              <a:t>Learning</a:t>
            </a:r>
          </a:p>
        </p:txBody>
      </p:sp>
      <p:sp>
        <p:nvSpPr>
          <p:cNvPr id="25" name="TextBox 24">
            <a:extLst>
              <a:ext uri="{FF2B5EF4-FFF2-40B4-BE49-F238E27FC236}">
                <a16:creationId xmlns:a16="http://schemas.microsoft.com/office/drawing/2014/main" id="{253ED079-65CD-411E-AF21-084C7D5E35B6}"/>
              </a:ext>
            </a:extLst>
          </p:cNvPr>
          <p:cNvSpPr txBox="1"/>
          <p:nvPr/>
        </p:nvSpPr>
        <p:spPr>
          <a:xfrm>
            <a:off x="0" y="6593561"/>
            <a:ext cx="4644141" cy="246221"/>
          </a:xfrm>
          <a:prstGeom prst="rect">
            <a:avLst/>
          </a:prstGeom>
          <a:noFill/>
        </p:spPr>
        <p:txBody>
          <a:bodyPr wrap="square">
            <a:spAutoFit/>
          </a:bodyPr>
          <a:lstStyle/>
          <a:p>
            <a:pPr marL="0" marR="0" lvl="0" indent="0" algn="l" defTabSz="91442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Adapted from Converse et al 2013, Williams and Brown 2014 </a:t>
            </a:r>
          </a:p>
        </p:txBody>
      </p:sp>
      <p:pic>
        <p:nvPicPr>
          <p:cNvPr id="155" name="Graphic 154" descr="Earth globe: Americas with solid fill">
            <a:extLst>
              <a:ext uri="{FF2B5EF4-FFF2-40B4-BE49-F238E27FC236}">
                <a16:creationId xmlns:a16="http://schemas.microsoft.com/office/drawing/2014/main" id="{F55777D4-0D70-4EED-8CB2-4F05740AE9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8462" y="2602810"/>
            <a:ext cx="1798534" cy="1798534"/>
          </a:xfrm>
          <a:prstGeom prst="rect">
            <a:avLst/>
          </a:prstGeom>
        </p:spPr>
      </p:pic>
      <p:pic>
        <p:nvPicPr>
          <p:cNvPr id="156" name="Graphic 155" descr="Programmer female with solid fill">
            <a:extLst>
              <a:ext uri="{FF2B5EF4-FFF2-40B4-BE49-F238E27FC236}">
                <a16:creationId xmlns:a16="http://schemas.microsoft.com/office/drawing/2014/main" id="{C8C18C6E-C1D7-4441-B43E-B9EACC6CF0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4040" y="3405001"/>
            <a:ext cx="2039730" cy="2039730"/>
          </a:xfrm>
          <a:prstGeom prst="rect">
            <a:avLst/>
          </a:prstGeom>
        </p:spPr>
      </p:pic>
    </p:spTree>
    <p:extLst>
      <p:ext uri="{BB962C8B-B14F-4D97-AF65-F5344CB8AC3E}">
        <p14:creationId xmlns:p14="http://schemas.microsoft.com/office/powerpoint/2010/main" val="174210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3" grpId="0" animBg="1"/>
      <p:bldP spid="14" grpId="0" animBg="1"/>
      <p:bldP spid="17" grpId="0" animBg="1"/>
      <p:bldP spid="18" grpId="0"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Double Wave 26">
            <a:extLst>
              <a:ext uri="{FF2B5EF4-FFF2-40B4-BE49-F238E27FC236}">
                <a16:creationId xmlns:a16="http://schemas.microsoft.com/office/drawing/2014/main" id="{2DF0529F-D40D-0DB2-1F4A-486A3B1AA106}"/>
              </a:ext>
            </a:extLst>
          </p:cNvPr>
          <p:cNvSpPr/>
          <p:nvPr/>
        </p:nvSpPr>
        <p:spPr>
          <a:xfrm>
            <a:off x="6929233" y="1002087"/>
            <a:ext cx="1669508" cy="1081174"/>
          </a:xfrm>
          <a:prstGeom prst="doubleWave">
            <a:avLst/>
          </a:prstGeom>
          <a:solidFill>
            <a:srgbClr val="E2E9F6"/>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uble Wave 27">
            <a:extLst>
              <a:ext uri="{FF2B5EF4-FFF2-40B4-BE49-F238E27FC236}">
                <a16:creationId xmlns:a16="http://schemas.microsoft.com/office/drawing/2014/main" id="{4397AB97-0EF4-0326-9B30-A5F17620555E}"/>
              </a:ext>
            </a:extLst>
          </p:cNvPr>
          <p:cNvSpPr/>
          <p:nvPr/>
        </p:nvSpPr>
        <p:spPr>
          <a:xfrm>
            <a:off x="3959795" y="1014516"/>
            <a:ext cx="1299931" cy="1081174"/>
          </a:xfrm>
          <a:prstGeom prst="doubleWave">
            <a:avLst/>
          </a:prstGeom>
          <a:solidFill>
            <a:srgbClr val="E2E9F6"/>
          </a:solidFill>
          <a:ln w="3810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A6FDFD-8605-3578-B645-F02350E8F712}"/>
              </a:ext>
            </a:extLst>
          </p:cNvPr>
          <p:cNvSpPr/>
          <p:nvPr/>
        </p:nvSpPr>
        <p:spPr>
          <a:xfrm>
            <a:off x="8280758" y="0"/>
            <a:ext cx="402778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357E8F-41C4-2B56-5021-EFD2DCB3EA67}"/>
              </a:ext>
            </a:extLst>
          </p:cNvPr>
          <p:cNvSpPr/>
          <p:nvPr/>
        </p:nvSpPr>
        <p:spPr>
          <a:xfrm>
            <a:off x="10633" y="0"/>
            <a:ext cx="4012152" cy="6858000"/>
          </a:xfrm>
          <a:prstGeom prst="rect">
            <a:avLst/>
          </a:prstGeom>
          <a:solidFill>
            <a:srgbClr val="2F5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7" name="Oval 6">
            <a:extLst>
              <a:ext uri="{FF2B5EF4-FFF2-40B4-BE49-F238E27FC236}">
                <a16:creationId xmlns:a16="http://schemas.microsoft.com/office/drawing/2014/main" id="{5D8F9DFC-2B44-4E87-B70F-A762DE68E48B}"/>
              </a:ext>
            </a:extLst>
          </p:cNvPr>
          <p:cNvSpPr/>
          <p:nvPr/>
        </p:nvSpPr>
        <p:spPr>
          <a:xfrm>
            <a:off x="4696731" y="4919485"/>
            <a:ext cx="1397748" cy="1145118"/>
          </a:xfrm>
          <a:prstGeom prst="ellipse">
            <a:avLst/>
          </a:prstGeom>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Empty</a:t>
            </a:r>
          </a:p>
        </p:txBody>
      </p:sp>
      <p:sp>
        <p:nvSpPr>
          <p:cNvPr id="8" name="Oval 7">
            <a:extLst>
              <a:ext uri="{FF2B5EF4-FFF2-40B4-BE49-F238E27FC236}">
                <a16:creationId xmlns:a16="http://schemas.microsoft.com/office/drawing/2014/main" id="{21D717B2-3BF5-09D5-42BA-F0AE5932EDA1}"/>
              </a:ext>
            </a:extLst>
          </p:cNvPr>
          <p:cNvSpPr/>
          <p:nvPr/>
        </p:nvSpPr>
        <p:spPr>
          <a:xfrm>
            <a:off x="6349973" y="4919485"/>
            <a:ext cx="1397748" cy="1145118"/>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Invaded</a:t>
            </a:r>
          </a:p>
        </p:txBody>
      </p:sp>
      <p:cxnSp>
        <p:nvCxnSpPr>
          <p:cNvPr id="12" name="Connector: Curved 11">
            <a:extLst>
              <a:ext uri="{FF2B5EF4-FFF2-40B4-BE49-F238E27FC236}">
                <a16:creationId xmlns:a16="http://schemas.microsoft.com/office/drawing/2014/main" id="{3AA1B092-5BD4-0C7D-E323-6D0A5F8E4682}"/>
              </a:ext>
            </a:extLst>
          </p:cNvPr>
          <p:cNvCxnSpPr>
            <a:cxnSpLocks/>
            <a:stCxn id="7" idx="0"/>
            <a:endCxn id="8" idx="0"/>
          </p:cNvCxnSpPr>
          <p:nvPr/>
        </p:nvCxnSpPr>
        <p:spPr>
          <a:xfrm rot="5400000" flipH="1" flipV="1">
            <a:off x="6222226" y="4092864"/>
            <a:ext cx="12700" cy="1653242"/>
          </a:xfrm>
          <a:prstGeom prst="curvedConnector3">
            <a:avLst>
              <a:gd name="adj1" fmla="val 3055811"/>
            </a:avLst>
          </a:prstGeom>
          <a:ln w="57150">
            <a:solidFill>
              <a:srgbClr val="2F528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36C17532-374E-0DC1-F7AC-C236B57D9EBD}"/>
              </a:ext>
            </a:extLst>
          </p:cNvPr>
          <p:cNvCxnSpPr>
            <a:cxnSpLocks/>
          </p:cNvCxnSpPr>
          <p:nvPr/>
        </p:nvCxnSpPr>
        <p:spPr>
          <a:xfrm rot="5400000">
            <a:off x="6215876" y="5237982"/>
            <a:ext cx="12700" cy="1653242"/>
          </a:xfrm>
          <a:prstGeom prst="curvedConnector3">
            <a:avLst>
              <a:gd name="adj1" fmla="val 2915496"/>
            </a:avLst>
          </a:prstGeom>
          <a:ln w="57150">
            <a:solidFill>
              <a:srgbClr val="2F528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E23B21A-15DF-ED42-C2D3-812D7FCC7D2B}"/>
                  </a:ext>
                </a:extLst>
              </p:cNvPr>
              <p:cNvSpPr txBox="1"/>
              <p:nvPr/>
            </p:nvSpPr>
            <p:spPr>
              <a:xfrm>
                <a:off x="166397" y="2476546"/>
                <a:ext cx="3905142" cy="1477328"/>
              </a:xfrm>
              <a:prstGeom prst="rect">
                <a:avLst/>
              </a:prstGeom>
              <a:noFill/>
            </p:spPr>
            <p:txBody>
              <a:bodyPr wrap="square" rtlCol="0">
                <a:spAutoFit/>
              </a:bodyPr>
              <a:lstStyle/>
              <a:p>
                <a:r>
                  <a:rPr lang="en-US" u="sng" dirty="0">
                    <a:solidFill>
                      <a:schemeClr val="bg1"/>
                    </a:solidFill>
                    <a:latin typeface="Cambria Math" panose="02040503050406030204" pitchFamily="18" charset="0"/>
                  </a:rPr>
                  <a:t>Parameters</a:t>
                </a:r>
                <a:r>
                  <a:rPr lang="en-US" b="1" dirty="0">
                    <a:solidFill>
                      <a:schemeClr val="bg1"/>
                    </a:solidFill>
                    <a:latin typeface="Cambria Math" panose="02040503050406030204" pitchFamily="18" charset="0"/>
                  </a:rPr>
                  <a:t> </a:t>
                </a:r>
                <a:r>
                  <a:rPr lang="en-US" i="1" dirty="0">
                    <a:solidFill>
                      <a:schemeClr val="bg1"/>
                    </a:solidFill>
                    <a:latin typeface="Cambria Math" panose="02040503050406030204" pitchFamily="18" charset="0"/>
                  </a:rPr>
                  <a:t> </a:t>
                </a:r>
                <a:r>
                  <a:rPr lang="en-US" dirty="0">
                    <a:solidFill>
                      <a:schemeClr val="bg1"/>
                    </a:solidFill>
                    <a:latin typeface="Cambria Math" panose="02040503050406030204" pitchFamily="18" charset="0"/>
                  </a:rPr>
                  <a:t>(</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site</m:t>
                    </m:r>
                  </m:oMath>
                </a14:m>
                <a:r>
                  <a:rPr lang="en-US" i="1" dirty="0">
                    <a:solidFill>
                      <a:schemeClr val="bg1"/>
                    </a:solidFill>
                    <a:latin typeface="Cambria Math" panose="02040503050406030204" pitchFamily="18" charset="0"/>
                  </a:rPr>
                  <a:t>, t = </a:t>
                </a:r>
                <a:r>
                  <a:rPr lang="en-US" dirty="0">
                    <a:solidFill>
                      <a:schemeClr val="bg1"/>
                    </a:solidFill>
                    <a:latin typeface="Cambria Math" panose="02040503050406030204" pitchFamily="18" charset="0"/>
                  </a:rPr>
                  <a:t>time)</a:t>
                </a:r>
                <a:endParaRPr lang="en-US" b="0" i="1" dirty="0">
                  <a:solidFill>
                    <a:schemeClr val="bg1"/>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i="1">
                        <a:solidFill>
                          <a:schemeClr val="bg1"/>
                        </a:solidFill>
                        <a:latin typeface="Cambria Math" panose="02040503050406030204" pitchFamily="18" charset="0"/>
                        <a:ea typeface="Cambria Math" panose="02040503050406030204" pitchFamily="18" charset="0"/>
                      </a:rPr>
                      <m:t>𝛾</m:t>
                    </m:r>
                    <m:r>
                      <a:rPr lang="en-US" b="0"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ea typeface="Cambria Math" panose="02040503050406030204" pitchFamily="18" charset="0"/>
                      </a:rPr>
                      <m:t>Invasion</m:t>
                    </m:r>
                    <m:r>
                      <a:rPr lang="en-US" b="0" i="0" smtClean="0">
                        <a:solidFill>
                          <a:schemeClr val="bg1"/>
                        </a:solidFill>
                        <a:latin typeface="Cambria Math" panose="02040503050406030204" pitchFamily="18" charset="0"/>
                        <a:ea typeface="Cambria Math" panose="02040503050406030204" pitchFamily="18" charset="0"/>
                      </a:rPr>
                      <m:t> </m:t>
                    </m:r>
                    <m:r>
                      <m:rPr>
                        <m:sty m:val="p"/>
                      </m:rPr>
                      <a:rPr lang="en-US" b="0" i="0" smtClean="0">
                        <a:solidFill>
                          <a:schemeClr val="bg1"/>
                        </a:solidFill>
                        <a:latin typeface="Cambria Math" panose="02040503050406030204" pitchFamily="18" charset="0"/>
                        <a:ea typeface="Cambria Math" panose="02040503050406030204" pitchFamily="18" charset="0"/>
                      </a:rPr>
                      <m:t>probability</m:t>
                    </m:r>
                  </m:oMath>
                </a14:m>
                <a:endParaRPr lang="en-US" dirty="0">
                  <a:solidFill>
                    <a:schemeClr val="bg1"/>
                  </a:solidFill>
                  <a:latin typeface="Cambria Math" panose="02040503050406030204" pitchFamily="18" charset="0"/>
                  <a:ea typeface="Cambria Math" panose="02040503050406030204" pitchFamily="18" charset="0"/>
                </a:endParaRPr>
              </a:p>
              <a:p>
                <a:pPr marL="742950" lvl="1" indent="-285750">
                  <a:buFont typeface="Arial" panose="020B0604020202020204" pitchFamily="34" charset="0"/>
                  <a:buChar char="•"/>
                </a:pPr>
                <a:r>
                  <a:rPr lang="en-US" dirty="0">
                    <a:solidFill>
                      <a:schemeClr val="bg1"/>
                    </a:solidFill>
                    <a:latin typeface="Cambria Math" panose="02040503050406030204" pitchFamily="18" charset="0"/>
                    <a:ea typeface="Cambria Math" panose="02040503050406030204" pitchFamily="18" charset="0"/>
                  </a:rPr>
                  <a:t>function of the # of neighboring invaded sites</a:t>
                </a:r>
                <a:endParaRPr lang="en-US" b="0" i="1" dirty="0">
                  <a:solidFill>
                    <a:schemeClr val="bg1"/>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𝑒</m:t>
                        </m:r>
                      </m:e>
                      <m:sub>
                        <m:r>
                          <a:rPr lang="en-US" b="0" i="1" smtClean="0">
                            <a:solidFill>
                              <a:schemeClr val="bg1"/>
                            </a:solidFill>
                            <a:latin typeface="Cambria Math" panose="02040503050406030204" pitchFamily="18" charset="0"/>
                          </a:rPr>
                          <m:t>𝑖𝑡</m:t>
                        </m:r>
                      </m:sub>
                    </m:sSub>
                    <m:r>
                      <a:rPr lang="en-US" b="0" i="1"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Erradication</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probability</m:t>
                    </m:r>
                  </m:oMath>
                </a14:m>
                <a:endParaRPr lang="en-US" b="0" dirty="0">
                  <a:solidFill>
                    <a:schemeClr val="bg1"/>
                  </a:solidFill>
                  <a:latin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0E23B21A-15DF-ED42-C2D3-812D7FCC7D2B}"/>
                  </a:ext>
                </a:extLst>
              </p:cNvPr>
              <p:cNvSpPr txBox="1">
                <a:spLocks noRot="1" noChangeAspect="1" noMove="1" noResize="1" noEditPoints="1" noAdjustHandles="1" noChangeArrowheads="1" noChangeShapeType="1" noTextEdit="1"/>
              </p:cNvSpPr>
              <p:nvPr/>
            </p:nvSpPr>
            <p:spPr>
              <a:xfrm>
                <a:off x="166397" y="2476546"/>
                <a:ext cx="3905142" cy="1477328"/>
              </a:xfrm>
              <a:prstGeom prst="rect">
                <a:avLst/>
              </a:prstGeom>
              <a:blipFill>
                <a:blip r:embed="rId3"/>
                <a:stretch>
                  <a:fillRect l="-1248" t="-2469" b="-4115"/>
                </a:stretch>
              </a:blipFill>
            </p:spPr>
            <p:txBody>
              <a:bodyPr/>
              <a:lstStyle/>
              <a:p>
                <a:r>
                  <a:rPr lang="en-US">
                    <a:noFill/>
                  </a:rPr>
                  <a:t> </a:t>
                </a:r>
              </a:p>
            </p:txBody>
          </p:sp>
        </mc:Fallback>
      </mc:AlternateContent>
      <p:cxnSp>
        <p:nvCxnSpPr>
          <p:cNvPr id="114" name="Connector: Curved 113">
            <a:extLst>
              <a:ext uri="{FF2B5EF4-FFF2-40B4-BE49-F238E27FC236}">
                <a16:creationId xmlns:a16="http://schemas.microsoft.com/office/drawing/2014/main" id="{8B763CA6-5288-D471-E56D-8473D65E6ADC}"/>
              </a:ext>
            </a:extLst>
          </p:cNvPr>
          <p:cNvCxnSpPr>
            <a:cxnSpLocks/>
          </p:cNvCxnSpPr>
          <p:nvPr/>
        </p:nvCxnSpPr>
        <p:spPr>
          <a:xfrm rot="10800000" flipH="1">
            <a:off x="4704262" y="5087184"/>
            <a:ext cx="204695" cy="404860"/>
          </a:xfrm>
          <a:prstGeom prst="curvedConnector4">
            <a:avLst>
              <a:gd name="adj1" fmla="val -111678"/>
              <a:gd name="adj2" fmla="val 145360"/>
            </a:avLst>
          </a:prstGeom>
          <a:ln w="57150">
            <a:solidFill>
              <a:srgbClr val="2F528F"/>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Curved 116">
            <a:extLst>
              <a:ext uri="{FF2B5EF4-FFF2-40B4-BE49-F238E27FC236}">
                <a16:creationId xmlns:a16="http://schemas.microsoft.com/office/drawing/2014/main" id="{DD8A940D-ACAD-32D2-0D9B-F93BBBB27433}"/>
              </a:ext>
            </a:extLst>
          </p:cNvPr>
          <p:cNvCxnSpPr>
            <a:cxnSpLocks/>
          </p:cNvCxnSpPr>
          <p:nvPr/>
        </p:nvCxnSpPr>
        <p:spPr>
          <a:xfrm flipH="1" flipV="1">
            <a:off x="7519138" y="5062586"/>
            <a:ext cx="204695" cy="404860"/>
          </a:xfrm>
          <a:prstGeom prst="curvedConnector4">
            <a:avLst>
              <a:gd name="adj1" fmla="val -111678"/>
              <a:gd name="adj2" fmla="val 137482"/>
            </a:avLst>
          </a:prstGeom>
          <a:ln w="57150">
            <a:solidFill>
              <a:srgbClr val="2F528F"/>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D26AB53A-CCC8-4CEB-51FA-3C3067C4793C}"/>
              </a:ext>
            </a:extLst>
          </p:cNvPr>
          <p:cNvSpPr/>
          <p:nvPr/>
        </p:nvSpPr>
        <p:spPr>
          <a:xfrm>
            <a:off x="4608777" y="3018998"/>
            <a:ext cx="1530562" cy="982156"/>
          </a:xfrm>
          <a:prstGeom prst="ellipse">
            <a:avLst/>
          </a:prstGeom>
          <a:solidFill>
            <a:schemeClr val="bg1"/>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 Observed</a:t>
            </a:r>
          </a:p>
        </p:txBody>
      </p:sp>
      <p:sp>
        <p:nvSpPr>
          <p:cNvPr id="124" name="Oval 123">
            <a:extLst>
              <a:ext uri="{FF2B5EF4-FFF2-40B4-BE49-F238E27FC236}">
                <a16:creationId xmlns:a16="http://schemas.microsoft.com/office/drawing/2014/main" id="{6819A1C2-B5C1-FF73-443F-FECF1C82BDEC}"/>
              </a:ext>
            </a:extLst>
          </p:cNvPr>
          <p:cNvSpPr/>
          <p:nvPr/>
        </p:nvSpPr>
        <p:spPr>
          <a:xfrm>
            <a:off x="6278285" y="3020720"/>
            <a:ext cx="1530563" cy="970514"/>
          </a:xfrm>
          <a:prstGeom prst="ellipse">
            <a:avLst/>
          </a:prstGeom>
          <a:solidFill>
            <a:schemeClr val="bg1"/>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Observed</a:t>
            </a:r>
          </a:p>
        </p:txBody>
      </p:sp>
      <p:cxnSp>
        <p:nvCxnSpPr>
          <p:cNvPr id="125" name="Straight Arrow Connector 124">
            <a:extLst>
              <a:ext uri="{FF2B5EF4-FFF2-40B4-BE49-F238E27FC236}">
                <a16:creationId xmlns:a16="http://schemas.microsoft.com/office/drawing/2014/main" id="{2049D151-0BDF-E684-26EB-CDCA13E6C581}"/>
              </a:ext>
            </a:extLst>
          </p:cNvPr>
          <p:cNvCxnSpPr>
            <a:cxnSpLocks/>
            <a:stCxn id="7" idx="0"/>
            <a:endCxn id="123" idx="4"/>
          </p:cNvCxnSpPr>
          <p:nvPr/>
        </p:nvCxnSpPr>
        <p:spPr>
          <a:xfrm flipH="1" flipV="1">
            <a:off x="5374058" y="4001154"/>
            <a:ext cx="21547" cy="91833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4A928C7-6385-6002-E834-431F88EDE4AD}"/>
              </a:ext>
            </a:extLst>
          </p:cNvPr>
          <p:cNvCxnSpPr>
            <a:cxnSpLocks/>
            <a:stCxn id="8" idx="0"/>
            <a:endCxn id="123" idx="5"/>
          </p:cNvCxnSpPr>
          <p:nvPr/>
        </p:nvCxnSpPr>
        <p:spPr>
          <a:xfrm flipH="1" flipV="1">
            <a:off x="5915193" y="3857321"/>
            <a:ext cx="1133654" cy="1062164"/>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B05CE988-A223-2BC0-D44E-C3875447A5AC}"/>
              </a:ext>
            </a:extLst>
          </p:cNvPr>
          <p:cNvCxnSpPr>
            <a:cxnSpLocks/>
            <a:stCxn id="8" idx="0"/>
            <a:endCxn id="124" idx="4"/>
          </p:cNvCxnSpPr>
          <p:nvPr/>
        </p:nvCxnSpPr>
        <p:spPr>
          <a:xfrm flipH="1" flipV="1">
            <a:off x="7043567" y="3991234"/>
            <a:ext cx="5280" cy="92825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53AE27-FF84-8AA5-B2A5-0B037C1344CC}"/>
              </a:ext>
            </a:extLst>
          </p:cNvPr>
          <p:cNvSpPr txBox="1"/>
          <p:nvPr/>
        </p:nvSpPr>
        <p:spPr>
          <a:xfrm>
            <a:off x="8612537" y="1517228"/>
            <a:ext cx="3246861" cy="923330"/>
          </a:xfrm>
          <a:prstGeom prst="rect">
            <a:avLst/>
          </a:prstGeom>
          <a:noFill/>
        </p:spPr>
        <p:txBody>
          <a:bodyPr wrap="square">
            <a:spAutoFit/>
          </a:bodyPr>
          <a:lstStyle/>
          <a:p>
            <a:r>
              <a:rPr lang="en-US" u="sng" dirty="0">
                <a:solidFill>
                  <a:schemeClr val="bg1"/>
                </a:solidFill>
                <a:latin typeface="Cambria Math" panose="02040503050406030204" pitchFamily="18" charset="0"/>
              </a:rPr>
              <a:t>Observation States</a:t>
            </a:r>
          </a:p>
          <a:p>
            <a:pPr marL="285750" indent="-285750">
              <a:buFont typeface="Arial" panose="020B0604020202020204" pitchFamily="34" charset="0"/>
              <a:buChar char="•"/>
            </a:pPr>
            <a:r>
              <a:rPr lang="en-US" b="0" dirty="0">
                <a:solidFill>
                  <a:schemeClr val="bg1"/>
                </a:solidFill>
                <a:latin typeface="Cambria Math" panose="02040503050406030204" pitchFamily="18" charset="0"/>
              </a:rPr>
              <a:t>Not observed</a:t>
            </a:r>
          </a:p>
          <a:p>
            <a:pPr marL="285750" indent="-285750">
              <a:buFont typeface="Arial" panose="020B0604020202020204" pitchFamily="34" charset="0"/>
              <a:buChar char="•"/>
            </a:pPr>
            <a:r>
              <a:rPr lang="en-US" dirty="0">
                <a:solidFill>
                  <a:schemeClr val="bg1"/>
                </a:solidFill>
                <a:latin typeface="Cambria Math" panose="02040503050406030204" pitchFamily="18" charset="0"/>
              </a:rPr>
              <a:t>Observed</a:t>
            </a:r>
            <a:endParaRPr lang="en-US" b="0" dirty="0">
              <a:solidFill>
                <a:schemeClr val="bg1"/>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DDA94BA-2A59-195E-3918-3447EA9B1651}"/>
                  </a:ext>
                </a:extLst>
              </p:cNvPr>
              <p:cNvSpPr txBox="1"/>
              <p:nvPr/>
            </p:nvSpPr>
            <p:spPr>
              <a:xfrm>
                <a:off x="201671" y="1573315"/>
                <a:ext cx="3516456" cy="923330"/>
              </a:xfrm>
              <a:prstGeom prst="rect">
                <a:avLst/>
              </a:prstGeom>
              <a:noFill/>
            </p:spPr>
            <p:txBody>
              <a:bodyPr wrap="square">
                <a:spAutoFit/>
              </a:bodyPr>
              <a:lstStyle/>
              <a:p>
                <a:r>
                  <a:rPr lang="en-US" u="sng" dirty="0">
                    <a:solidFill>
                      <a:schemeClr val="bg1"/>
                    </a:solidFill>
                    <a:latin typeface="Cambria Math" panose="02040503050406030204" pitchFamily="18" charset="0"/>
                  </a:rPr>
                  <a:t>States</a:t>
                </a: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rPr>
                      <m:t>Empty</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state</m:t>
                    </m:r>
                  </m:oMath>
                </a14:m>
                <a:endParaRPr lang="en-US" dirty="0">
                  <a:solidFill>
                    <a:schemeClr val="bg1"/>
                  </a:solidFill>
                </a:endParaRPr>
              </a:p>
              <a:p>
                <a:pPr marL="285750" indent="-285750">
                  <a:buFont typeface="Arial" panose="020B0604020202020204" pitchFamily="34" charset="0"/>
                  <a:buChar char="•"/>
                </a:pPr>
                <a14:m>
                  <m:oMath xmlns:m="http://schemas.openxmlformats.org/officeDocument/2006/math">
                    <m:r>
                      <m:rPr>
                        <m:sty m:val="p"/>
                      </m:rPr>
                      <a:rPr lang="en-US" b="0" i="0" smtClean="0">
                        <a:solidFill>
                          <a:schemeClr val="bg1"/>
                        </a:solidFill>
                        <a:latin typeface="Cambria Math" panose="02040503050406030204" pitchFamily="18" charset="0"/>
                      </a:rPr>
                      <m:t>Invaded</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state</m:t>
                    </m:r>
                    <m:r>
                      <a:rPr lang="en-US" b="0" i="0" smtClean="0">
                        <a:solidFill>
                          <a:schemeClr val="bg1"/>
                        </a:solidFill>
                        <a:latin typeface="Cambria Math" panose="02040503050406030204" pitchFamily="18" charset="0"/>
                      </a:rPr>
                      <m:t> </m:t>
                    </m:r>
                  </m:oMath>
                </a14:m>
                <a:endParaRPr lang="en-US" b="0" dirty="0">
                  <a:solidFill>
                    <a:schemeClr val="bg1"/>
                  </a:solidFill>
                  <a:latin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FDDA94BA-2A59-195E-3918-3447EA9B1651}"/>
                  </a:ext>
                </a:extLst>
              </p:cNvPr>
              <p:cNvSpPr txBox="1">
                <a:spLocks noRot="1" noChangeAspect="1" noMove="1" noResize="1" noEditPoints="1" noAdjustHandles="1" noChangeArrowheads="1" noChangeShapeType="1" noTextEdit="1"/>
              </p:cNvSpPr>
              <p:nvPr/>
            </p:nvSpPr>
            <p:spPr>
              <a:xfrm>
                <a:off x="201671" y="1573315"/>
                <a:ext cx="3516456" cy="923330"/>
              </a:xfrm>
              <a:prstGeom prst="rect">
                <a:avLst/>
              </a:prstGeom>
              <a:blipFill>
                <a:blip r:embed="rId4"/>
                <a:stretch>
                  <a:fillRect l="-1386" t="-3947" b="-723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C2DE9DE-C9D7-070D-1B3B-2513C079F132}"/>
              </a:ext>
            </a:extLst>
          </p:cNvPr>
          <p:cNvSpPr txBox="1"/>
          <p:nvPr/>
        </p:nvSpPr>
        <p:spPr>
          <a:xfrm>
            <a:off x="8569802" y="2601903"/>
            <a:ext cx="3411817" cy="923330"/>
          </a:xfrm>
          <a:prstGeom prst="rect">
            <a:avLst/>
          </a:prstGeom>
          <a:noFill/>
        </p:spPr>
        <p:txBody>
          <a:bodyPr wrap="square">
            <a:spAutoFit/>
          </a:bodyPr>
          <a:lstStyle/>
          <a:p>
            <a:r>
              <a:rPr lang="en-US" u="sng" dirty="0">
                <a:solidFill>
                  <a:schemeClr val="bg1"/>
                </a:solidFill>
                <a:latin typeface="Cambria Math" panose="02040503050406030204" pitchFamily="18" charset="0"/>
              </a:rPr>
              <a:t>Parameters</a:t>
            </a:r>
            <a:endParaRPr lang="en-US" u="sng"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i="1" dirty="0">
                <a:solidFill>
                  <a:schemeClr val="bg1"/>
                </a:solidFill>
                <a:latin typeface="Times New Roman" panose="02020603050405020304" pitchFamily="18" charset="0"/>
                <a:cs typeface="Times New Roman" panose="02020603050405020304" pitchFamily="18" charset="0"/>
              </a:rPr>
              <a:t>p </a:t>
            </a:r>
            <a:r>
              <a:rPr lang="en-US" dirty="0">
                <a:solidFill>
                  <a:schemeClr val="bg1"/>
                </a:solidFill>
              </a:rPr>
              <a:t>= </a:t>
            </a:r>
            <a:r>
              <a:rPr lang="en-US" dirty="0">
                <a:solidFill>
                  <a:schemeClr val="bg1"/>
                </a:solidFill>
                <a:latin typeface="Cambria Math" panose="02040503050406030204" pitchFamily="18" charset="0"/>
                <a:ea typeface="Cambria Math" panose="02040503050406030204" pitchFamily="18" charset="0"/>
              </a:rPr>
              <a:t>Detection probability conditional on being present</a:t>
            </a:r>
            <a:endParaRPr lang="en-US" b="0" i="1" dirty="0">
              <a:solidFill>
                <a:schemeClr val="bg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graphicFrame>
            <p:nvGraphicFramePr>
              <p:cNvPr id="10" name="Table 10">
                <a:extLst>
                  <a:ext uri="{FF2B5EF4-FFF2-40B4-BE49-F238E27FC236}">
                    <a16:creationId xmlns:a16="http://schemas.microsoft.com/office/drawing/2014/main" id="{DCAD5AC5-AE2A-34BF-62F8-5472CC2CF40F}"/>
                  </a:ext>
                </a:extLst>
              </p:cNvPr>
              <p:cNvGraphicFramePr>
                <a:graphicFrameLocks noGrp="1"/>
              </p:cNvGraphicFramePr>
              <p:nvPr>
                <p:extLst>
                  <p:ext uri="{D42A27DB-BD31-4B8C-83A1-F6EECF244321}">
                    <p14:modId xmlns:p14="http://schemas.microsoft.com/office/powerpoint/2010/main" val="3183672176"/>
                  </p:ext>
                </p:extLst>
              </p:nvPr>
            </p:nvGraphicFramePr>
            <p:xfrm>
              <a:off x="531390" y="4450341"/>
              <a:ext cx="3124845" cy="1913796"/>
            </p:xfrm>
            <a:graphic>
              <a:graphicData uri="http://schemas.openxmlformats.org/drawingml/2006/table">
                <a:tbl>
                  <a:tblPr firstRow="1" bandRow="1">
                    <a:tableStyleId>{5C22544A-7EE6-4342-B048-85BDC9FD1C3A}</a:tableStyleId>
                  </a:tblPr>
                  <a:tblGrid>
                    <a:gridCol w="1041615">
                      <a:extLst>
                        <a:ext uri="{9D8B030D-6E8A-4147-A177-3AD203B41FA5}">
                          <a16:colId xmlns:a16="http://schemas.microsoft.com/office/drawing/2014/main" val="2986208829"/>
                        </a:ext>
                      </a:extLst>
                    </a:gridCol>
                    <a:gridCol w="1041615">
                      <a:extLst>
                        <a:ext uri="{9D8B030D-6E8A-4147-A177-3AD203B41FA5}">
                          <a16:colId xmlns:a16="http://schemas.microsoft.com/office/drawing/2014/main" val="3121264248"/>
                        </a:ext>
                      </a:extLst>
                    </a:gridCol>
                    <a:gridCol w="1041615">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528F"/>
                        </a:solidFill>
                      </a:tcPr>
                    </a:tc>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𝛾</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9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9F6"/>
                        </a:solid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9F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𝑖𝑡</m:t>
                                    </m:r>
                                  </m:sub>
                                </m:sSub>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9F6"/>
                        </a:solidFill>
                      </a:tcPr>
                    </a:tc>
                    <a:extLst>
                      <a:ext uri="{0D108BD9-81ED-4DB2-BD59-A6C34878D82A}">
                        <a16:rowId xmlns:a16="http://schemas.microsoft.com/office/drawing/2014/main" val="64436504"/>
                      </a:ext>
                    </a:extLst>
                  </a:tr>
                </a:tbl>
              </a:graphicData>
            </a:graphic>
          </p:graphicFrame>
        </mc:Choice>
        <mc:Fallback xmlns="">
          <p:graphicFrame>
            <p:nvGraphicFramePr>
              <p:cNvPr id="10" name="Table 10">
                <a:extLst>
                  <a:ext uri="{FF2B5EF4-FFF2-40B4-BE49-F238E27FC236}">
                    <a16:creationId xmlns:a16="http://schemas.microsoft.com/office/drawing/2014/main" id="{DCAD5AC5-AE2A-34BF-62F8-5472CC2CF40F}"/>
                  </a:ext>
                </a:extLst>
              </p:cNvPr>
              <p:cNvGraphicFramePr>
                <a:graphicFrameLocks noGrp="1"/>
              </p:cNvGraphicFramePr>
              <p:nvPr>
                <p:extLst>
                  <p:ext uri="{D42A27DB-BD31-4B8C-83A1-F6EECF244321}">
                    <p14:modId xmlns:p14="http://schemas.microsoft.com/office/powerpoint/2010/main" val="3183672176"/>
                  </p:ext>
                </p:extLst>
              </p:nvPr>
            </p:nvGraphicFramePr>
            <p:xfrm>
              <a:off x="531390" y="4450341"/>
              <a:ext cx="3124845" cy="1913796"/>
            </p:xfrm>
            <a:graphic>
              <a:graphicData uri="http://schemas.openxmlformats.org/drawingml/2006/table">
                <a:tbl>
                  <a:tblPr firstRow="1" bandRow="1">
                    <a:tableStyleId>{5C22544A-7EE6-4342-B048-85BDC9FD1C3A}</a:tableStyleId>
                  </a:tblPr>
                  <a:tblGrid>
                    <a:gridCol w="1041615">
                      <a:extLst>
                        <a:ext uri="{9D8B030D-6E8A-4147-A177-3AD203B41FA5}">
                          <a16:colId xmlns:a16="http://schemas.microsoft.com/office/drawing/2014/main" val="2986208829"/>
                        </a:ext>
                      </a:extLst>
                    </a:gridCol>
                    <a:gridCol w="1041615">
                      <a:extLst>
                        <a:ext uri="{9D8B030D-6E8A-4147-A177-3AD203B41FA5}">
                          <a16:colId xmlns:a16="http://schemas.microsoft.com/office/drawing/2014/main" val="3121264248"/>
                        </a:ext>
                      </a:extLst>
                    </a:gridCol>
                    <a:gridCol w="1041615">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F528F"/>
                        </a:solidFill>
                      </a:tcPr>
                    </a:tc>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00585" t="-101923" r="-101170" b="-10384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200585" t="-101923" r="-1170" b="-103846"/>
                          </a:stretch>
                        </a:blip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585" t="-200000" r="-101170" b="-285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0585" t="-200000" r="-1170" b="-2857"/>
                          </a:stretch>
                        </a:blipFill>
                      </a:tcPr>
                    </a:tc>
                    <a:extLst>
                      <a:ext uri="{0D108BD9-81ED-4DB2-BD59-A6C34878D82A}">
                        <a16:rowId xmlns:a16="http://schemas.microsoft.com/office/drawing/2014/main" val="644365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4" name="Table 10">
                <a:extLst>
                  <a:ext uri="{FF2B5EF4-FFF2-40B4-BE49-F238E27FC236}">
                    <a16:creationId xmlns:a16="http://schemas.microsoft.com/office/drawing/2014/main" id="{0285E6FE-3D22-7E87-33F2-E582C2321FE0}"/>
                  </a:ext>
                </a:extLst>
              </p:cNvPr>
              <p:cNvGraphicFramePr>
                <a:graphicFrameLocks noGrp="1"/>
              </p:cNvGraphicFramePr>
              <p:nvPr/>
            </p:nvGraphicFramePr>
            <p:xfrm>
              <a:off x="8741744" y="4256097"/>
              <a:ext cx="3323735" cy="1915944"/>
            </p:xfrm>
            <a:graphic>
              <a:graphicData uri="http://schemas.openxmlformats.org/drawingml/2006/table">
                <a:tbl>
                  <a:tblPr firstRow="1" bandRow="1">
                    <a:tableStyleId>{5C22544A-7EE6-4342-B048-85BDC9FD1C3A}</a:tableStyleId>
                  </a:tblPr>
                  <a:tblGrid>
                    <a:gridCol w="985881">
                      <a:extLst>
                        <a:ext uri="{9D8B030D-6E8A-4147-A177-3AD203B41FA5}">
                          <a16:colId xmlns:a16="http://schemas.microsoft.com/office/drawing/2014/main" val="2986208829"/>
                        </a:ext>
                      </a:extLst>
                    </a:gridCol>
                    <a:gridCol w="1229942">
                      <a:extLst>
                        <a:ext uri="{9D8B030D-6E8A-4147-A177-3AD203B41FA5}">
                          <a16:colId xmlns:a16="http://schemas.microsoft.com/office/drawing/2014/main" val="3121264248"/>
                        </a:ext>
                      </a:extLst>
                    </a:gridCol>
                    <a:gridCol w="1107912">
                      <a:extLst>
                        <a:ext uri="{9D8B030D-6E8A-4147-A177-3AD203B41FA5}">
                          <a16:colId xmlns:a16="http://schemas.microsoft.com/office/drawing/2014/main" val="767649267"/>
                        </a:ext>
                      </a:extLst>
                    </a:gridCol>
                  </a:tblGrid>
                  <a:tr h="637932">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0</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EA"/>
                        </a:solid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oMath>
                            </m:oMathPara>
                          </a14:m>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oMath>
                            </m:oMathPara>
                          </a14:m>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AEAEA"/>
                        </a:solidFill>
                      </a:tcPr>
                    </a:tc>
                    <a:extLst>
                      <a:ext uri="{0D108BD9-81ED-4DB2-BD59-A6C34878D82A}">
                        <a16:rowId xmlns:a16="http://schemas.microsoft.com/office/drawing/2014/main" val="64436504"/>
                      </a:ext>
                    </a:extLst>
                  </a:tr>
                </a:tbl>
              </a:graphicData>
            </a:graphic>
          </p:graphicFrame>
        </mc:Choice>
        <mc:Fallback xmlns="">
          <p:graphicFrame>
            <p:nvGraphicFramePr>
              <p:cNvPr id="54" name="Table 10">
                <a:extLst>
                  <a:ext uri="{FF2B5EF4-FFF2-40B4-BE49-F238E27FC236}">
                    <a16:creationId xmlns:a16="http://schemas.microsoft.com/office/drawing/2014/main" id="{0285E6FE-3D22-7E87-33F2-E582C2321FE0}"/>
                  </a:ext>
                </a:extLst>
              </p:cNvPr>
              <p:cNvGraphicFramePr>
                <a:graphicFrameLocks noGrp="1"/>
              </p:cNvGraphicFramePr>
              <p:nvPr/>
            </p:nvGraphicFramePr>
            <p:xfrm>
              <a:off x="8741744" y="4256097"/>
              <a:ext cx="3323735" cy="1915944"/>
            </p:xfrm>
            <a:graphic>
              <a:graphicData uri="http://schemas.openxmlformats.org/drawingml/2006/table">
                <a:tbl>
                  <a:tblPr firstRow="1" bandRow="1">
                    <a:tableStyleId>{5C22544A-7EE6-4342-B048-85BDC9FD1C3A}</a:tableStyleId>
                  </a:tblPr>
                  <a:tblGrid>
                    <a:gridCol w="985881">
                      <a:extLst>
                        <a:ext uri="{9D8B030D-6E8A-4147-A177-3AD203B41FA5}">
                          <a16:colId xmlns:a16="http://schemas.microsoft.com/office/drawing/2014/main" val="2986208829"/>
                        </a:ext>
                      </a:extLst>
                    </a:gridCol>
                    <a:gridCol w="1229942">
                      <a:extLst>
                        <a:ext uri="{9D8B030D-6E8A-4147-A177-3AD203B41FA5}">
                          <a16:colId xmlns:a16="http://schemas.microsoft.com/office/drawing/2014/main" val="3121264248"/>
                        </a:ext>
                      </a:extLst>
                    </a:gridCol>
                    <a:gridCol w="1107912">
                      <a:extLst>
                        <a:ext uri="{9D8B030D-6E8A-4147-A177-3AD203B41FA5}">
                          <a16:colId xmlns:a16="http://schemas.microsoft.com/office/drawing/2014/main" val="767649267"/>
                        </a:ext>
                      </a:extLst>
                    </a:gridCol>
                  </a:tblGrid>
                  <a:tr h="640080">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b="0" dirty="0">
                              <a:solidFill>
                                <a:schemeClr val="tx1"/>
                              </a:solidFill>
                            </a:rPr>
                            <a:t>Not 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Observed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16916"/>
                      </a:ext>
                    </a:extLst>
                  </a:tr>
                  <a:tr h="637932">
                    <a:tc>
                      <a:txBody>
                        <a:bodyPr/>
                        <a:lstStyle/>
                        <a:p>
                          <a:pPr algn="ctr"/>
                          <a:r>
                            <a:rPr lang="en-US" b="0" dirty="0">
                              <a:solidFill>
                                <a:schemeClr val="tx1"/>
                              </a:solidFill>
                            </a:rPr>
                            <a:t>Empty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81188" t="-104762" r="-91089" b="-10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201099" t="-104762" r="-1099" b="-101905"/>
                          </a:stretch>
                        </a:blipFill>
                      </a:tcPr>
                    </a:tc>
                    <a:extLst>
                      <a:ext uri="{0D108BD9-81ED-4DB2-BD59-A6C34878D82A}">
                        <a16:rowId xmlns:a16="http://schemas.microsoft.com/office/drawing/2014/main" val="2895687684"/>
                      </a:ext>
                    </a:extLst>
                  </a:tr>
                  <a:tr h="637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Invaded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1188" t="-204762" r="-91089" b="-190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1099" t="-204762" r="-1099" b="-1905"/>
                          </a:stretch>
                        </a:blipFill>
                      </a:tcPr>
                    </a:tc>
                    <a:extLst>
                      <a:ext uri="{0D108BD9-81ED-4DB2-BD59-A6C34878D82A}">
                        <a16:rowId xmlns:a16="http://schemas.microsoft.com/office/drawing/2014/main" val="64436504"/>
                      </a:ext>
                    </a:extLst>
                  </a:tr>
                </a:tbl>
              </a:graphicData>
            </a:graphic>
          </p:graphicFrame>
        </mc:Fallback>
      </mc:AlternateContent>
      <p:sp>
        <p:nvSpPr>
          <p:cNvPr id="56" name="TextBox 55">
            <a:extLst>
              <a:ext uri="{FF2B5EF4-FFF2-40B4-BE49-F238E27FC236}">
                <a16:creationId xmlns:a16="http://schemas.microsoft.com/office/drawing/2014/main" id="{52E87727-B129-1F7D-9CF8-3F27D9DA3EB2}"/>
              </a:ext>
            </a:extLst>
          </p:cNvPr>
          <p:cNvSpPr txBox="1"/>
          <p:nvPr/>
        </p:nvSpPr>
        <p:spPr>
          <a:xfrm rot="16200000">
            <a:off x="-454259" y="5563228"/>
            <a:ext cx="1460311" cy="369332"/>
          </a:xfrm>
          <a:prstGeom prst="rect">
            <a:avLst/>
          </a:prstGeom>
          <a:noFill/>
        </p:spPr>
        <p:txBody>
          <a:bodyPr wrap="square">
            <a:spAutoFit/>
          </a:bodyPr>
          <a:lstStyle/>
          <a:p>
            <a:pPr algn="ctr"/>
            <a:r>
              <a:rPr lang="en-US" b="0" dirty="0">
                <a:solidFill>
                  <a:schemeClr val="bg1"/>
                </a:solidFill>
                <a:latin typeface="Cambria Math" panose="02040503050406030204" pitchFamily="18" charset="0"/>
                <a:ea typeface="Cambria Math" panose="02040503050406030204" pitchFamily="18" charset="0"/>
              </a:rPr>
              <a:t>State (t-1)</a:t>
            </a:r>
          </a:p>
        </p:txBody>
      </p:sp>
      <p:sp>
        <p:nvSpPr>
          <p:cNvPr id="57" name="TextBox 56">
            <a:extLst>
              <a:ext uri="{FF2B5EF4-FFF2-40B4-BE49-F238E27FC236}">
                <a16:creationId xmlns:a16="http://schemas.microsoft.com/office/drawing/2014/main" id="{5059532C-0A31-29C9-F9D4-6AAE971B3536}"/>
              </a:ext>
            </a:extLst>
          </p:cNvPr>
          <p:cNvSpPr txBox="1"/>
          <p:nvPr/>
        </p:nvSpPr>
        <p:spPr>
          <a:xfrm>
            <a:off x="1959899" y="4016139"/>
            <a:ext cx="1166536" cy="369332"/>
          </a:xfrm>
          <a:prstGeom prst="rect">
            <a:avLst/>
          </a:prstGeom>
          <a:noFill/>
        </p:spPr>
        <p:txBody>
          <a:bodyPr wrap="square">
            <a:spAutoFit/>
          </a:bodyPr>
          <a:lstStyle/>
          <a:p>
            <a:pPr algn="ctr"/>
            <a:r>
              <a:rPr lang="en-US" b="0" dirty="0">
                <a:solidFill>
                  <a:schemeClr val="bg1"/>
                </a:solidFill>
                <a:latin typeface="Cambria Math" panose="02040503050406030204" pitchFamily="18" charset="0"/>
                <a:ea typeface="Cambria Math" panose="02040503050406030204" pitchFamily="18" charset="0"/>
              </a:rPr>
              <a:t>State (t)</a:t>
            </a:r>
          </a:p>
        </p:txBody>
      </p:sp>
      <p:sp>
        <p:nvSpPr>
          <p:cNvPr id="58" name="TextBox 57">
            <a:extLst>
              <a:ext uri="{FF2B5EF4-FFF2-40B4-BE49-F238E27FC236}">
                <a16:creationId xmlns:a16="http://schemas.microsoft.com/office/drawing/2014/main" id="{85DBBBC6-71AA-C6C5-C2CC-637CECD2301D}"/>
              </a:ext>
            </a:extLst>
          </p:cNvPr>
          <p:cNvSpPr txBox="1"/>
          <p:nvPr/>
        </p:nvSpPr>
        <p:spPr>
          <a:xfrm rot="16200000">
            <a:off x="7915415" y="5318897"/>
            <a:ext cx="1166536" cy="369332"/>
          </a:xfrm>
          <a:prstGeom prst="rect">
            <a:avLst/>
          </a:prstGeom>
          <a:noFill/>
        </p:spPr>
        <p:txBody>
          <a:bodyPr wrap="square">
            <a:spAutoFit/>
          </a:bodyPr>
          <a:lstStyle/>
          <a:p>
            <a:pPr algn="ctr"/>
            <a:r>
              <a:rPr lang="en-US" b="0" dirty="0">
                <a:solidFill>
                  <a:schemeClr val="bg1"/>
                </a:solidFill>
                <a:latin typeface="Cambria Math" panose="02040503050406030204" pitchFamily="18" charset="0"/>
                <a:ea typeface="Cambria Math" panose="02040503050406030204" pitchFamily="18" charset="0"/>
              </a:rPr>
              <a:t>State (t)</a:t>
            </a:r>
          </a:p>
        </p:txBody>
      </p:sp>
      <p:sp>
        <p:nvSpPr>
          <p:cNvPr id="59" name="TextBox 58">
            <a:extLst>
              <a:ext uri="{FF2B5EF4-FFF2-40B4-BE49-F238E27FC236}">
                <a16:creationId xmlns:a16="http://schemas.microsoft.com/office/drawing/2014/main" id="{73D8D7EF-0CC0-1A7F-5708-E87020F5612C}"/>
              </a:ext>
            </a:extLst>
          </p:cNvPr>
          <p:cNvSpPr txBox="1"/>
          <p:nvPr/>
        </p:nvSpPr>
        <p:spPr>
          <a:xfrm>
            <a:off x="9884698" y="3847541"/>
            <a:ext cx="2142345" cy="369332"/>
          </a:xfrm>
          <a:prstGeom prst="rect">
            <a:avLst/>
          </a:prstGeom>
          <a:noFill/>
        </p:spPr>
        <p:txBody>
          <a:bodyPr wrap="square">
            <a:spAutoFit/>
          </a:bodyPr>
          <a:lstStyle/>
          <a:p>
            <a:pPr algn="ctr"/>
            <a:r>
              <a:rPr lang="en-US" b="0" dirty="0">
                <a:solidFill>
                  <a:schemeClr val="bg1"/>
                </a:solidFill>
                <a:latin typeface="Cambria Math" panose="02040503050406030204" pitchFamily="18" charset="0"/>
                <a:ea typeface="Cambria Math" panose="02040503050406030204" pitchFamily="18" charset="0"/>
              </a:rPr>
              <a:t>Observed State (t)</a:t>
            </a:r>
          </a:p>
        </p:txBody>
      </p:sp>
      <p:sp>
        <p:nvSpPr>
          <p:cNvPr id="16" name="Rectangle 15">
            <a:extLst>
              <a:ext uri="{FF2B5EF4-FFF2-40B4-BE49-F238E27FC236}">
                <a16:creationId xmlns:a16="http://schemas.microsoft.com/office/drawing/2014/main" id="{DAD5123D-32F6-7731-C452-AA7B6DEBD5FE}"/>
              </a:ext>
            </a:extLst>
          </p:cNvPr>
          <p:cNvSpPr/>
          <p:nvPr/>
        </p:nvSpPr>
        <p:spPr>
          <a:xfrm>
            <a:off x="4233711" y="2747369"/>
            <a:ext cx="3837245" cy="38892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uble Wave 25">
            <a:extLst>
              <a:ext uri="{FF2B5EF4-FFF2-40B4-BE49-F238E27FC236}">
                <a16:creationId xmlns:a16="http://schemas.microsoft.com/office/drawing/2014/main" id="{E4F3248C-9E8B-A24D-0D7A-A934CCBA67B6}"/>
              </a:ext>
            </a:extLst>
          </p:cNvPr>
          <p:cNvSpPr/>
          <p:nvPr/>
        </p:nvSpPr>
        <p:spPr>
          <a:xfrm>
            <a:off x="5259725" y="1000661"/>
            <a:ext cx="1669508" cy="1095028"/>
          </a:xfrm>
          <a:prstGeom prst="doubleWave">
            <a:avLst/>
          </a:prstGeom>
          <a:solidFill>
            <a:srgbClr val="E2E9F6"/>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21CBB48F-484B-FB01-C955-EA619BE2B731}"/>
              </a:ext>
            </a:extLst>
          </p:cNvPr>
          <p:cNvCxnSpPr>
            <a:cxnSpLocks/>
          </p:cNvCxnSpPr>
          <p:nvPr/>
        </p:nvCxnSpPr>
        <p:spPr>
          <a:xfrm flipV="1">
            <a:off x="4233711" y="1548175"/>
            <a:ext cx="1854782" cy="1199193"/>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6864C2-7C31-EB80-0248-E40ADECF5047}"/>
              </a:ext>
            </a:extLst>
          </p:cNvPr>
          <p:cNvCxnSpPr>
            <a:cxnSpLocks/>
          </p:cNvCxnSpPr>
          <p:nvPr/>
        </p:nvCxnSpPr>
        <p:spPr>
          <a:xfrm flipH="1" flipV="1">
            <a:off x="6070963" y="1555103"/>
            <a:ext cx="1999993" cy="117000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D509F52-0C8D-9EBF-81C0-45DB565F73F1}"/>
              </a:ext>
            </a:extLst>
          </p:cNvPr>
          <p:cNvSpPr txBox="1"/>
          <p:nvPr/>
        </p:nvSpPr>
        <p:spPr>
          <a:xfrm>
            <a:off x="468752" y="400496"/>
            <a:ext cx="3085424" cy="1200329"/>
          </a:xfrm>
          <a:prstGeom prst="rect">
            <a:avLst/>
          </a:prstGeom>
          <a:noFill/>
        </p:spPr>
        <p:txBody>
          <a:bodyPr wrap="square" rtlCol="0">
            <a:spAutoFit/>
          </a:bodyPr>
          <a:lstStyle/>
          <a:p>
            <a:pPr algn="ctr"/>
            <a:r>
              <a:rPr lang="en-US" sz="3600" dirty="0">
                <a:solidFill>
                  <a:schemeClr val="bg1"/>
                </a:solidFill>
              </a:rPr>
              <a:t>STATE TRANSITION</a:t>
            </a:r>
          </a:p>
        </p:txBody>
      </p:sp>
      <p:sp>
        <p:nvSpPr>
          <p:cNvPr id="52" name="TextBox 51">
            <a:extLst>
              <a:ext uri="{FF2B5EF4-FFF2-40B4-BE49-F238E27FC236}">
                <a16:creationId xmlns:a16="http://schemas.microsoft.com/office/drawing/2014/main" id="{436E8FCB-9439-E5AD-5BF2-95C285B83E67}"/>
              </a:ext>
            </a:extLst>
          </p:cNvPr>
          <p:cNvSpPr txBox="1"/>
          <p:nvPr/>
        </p:nvSpPr>
        <p:spPr>
          <a:xfrm>
            <a:off x="8792148" y="601698"/>
            <a:ext cx="3085424" cy="646331"/>
          </a:xfrm>
          <a:prstGeom prst="rect">
            <a:avLst/>
          </a:prstGeom>
          <a:noFill/>
        </p:spPr>
        <p:txBody>
          <a:bodyPr wrap="square" rtlCol="0">
            <a:spAutoFit/>
          </a:bodyPr>
          <a:lstStyle/>
          <a:p>
            <a:pPr algn="ctr"/>
            <a:r>
              <a:rPr lang="en-US" sz="3600" dirty="0">
                <a:solidFill>
                  <a:schemeClr val="bg1"/>
                </a:solidFill>
              </a:rPr>
              <a:t>OBSERVATION</a:t>
            </a:r>
          </a:p>
        </p:txBody>
      </p:sp>
      <p:pic>
        <p:nvPicPr>
          <p:cNvPr id="53" name="Graphic 52" descr="Cherry Blossom outline">
            <a:extLst>
              <a:ext uri="{FF2B5EF4-FFF2-40B4-BE49-F238E27FC236}">
                <a16:creationId xmlns:a16="http://schemas.microsoft.com/office/drawing/2014/main" id="{FCA83897-B3EE-DF63-D79D-5162D777B6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6398049" y="1282104"/>
            <a:ext cx="481924" cy="481924"/>
          </a:xfrm>
          <a:prstGeom prst="rect">
            <a:avLst/>
          </a:prstGeom>
        </p:spPr>
      </p:pic>
      <p:pic>
        <p:nvPicPr>
          <p:cNvPr id="55" name="Graphic 54" descr="Cherry Blossom outline">
            <a:extLst>
              <a:ext uri="{FF2B5EF4-FFF2-40B4-BE49-F238E27FC236}">
                <a16:creationId xmlns:a16="http://schemas.microsoft.com/office/drawing/2014/main" id="{263C6327-5075-5769-E5D5-0CCD5C7937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6080801" y="1137097"/>
            <a:ext cx="372197" cy="372197"/>
          </a:xfrm>
          <a:prstGeom prst="rect">
            <a:avLst/>
          </a:prstGeom>
        </p:spPr>
      </p:pic>
      <p:pic>
        <p:nvPicPr>
          <p:cNvPr id="61" name="Graphic 60" descr="Cherry Blossom outline">
            <a:extLst>
              <a:ext uri="{FF2B5EF4-FFF2-40B4-BE49-F238E27FC236}">
                <a16:creationId xmlns:a16="http://schemas.microsoft.com/office/drawing/2014/main" id="{5371316D-FCCE-EB31-6E75-47E69BEBF0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5616580" y="1182628"/>
            <a:ext cx="372197" cy="372197"/>
          </a:xfrm>
          <a:prstGeom prst="rect">
            <a:avLst/>
          </a:prstGeom>
        </p:spPr>
      </p:pic>
      <p:pic>
        <p:nvPicPr>
          <p:cNvPr id="62" name="Graphic 61" descr="Cherry Blossom outline">
            <a:extLst>
              <a:ext uri="{FF2B5EF4-FFF2-40B4-BE49-F238E27FC236}">
                <a16:creationId xmlns:a16="http://schemas.microsoft.com/office/drawing/2014/main" id="{1FE6CC79-30D7-ADD4-E111-2504612118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5211157" y="1284512"/>
            <a:ext cx="481924" cy="481924"/>
          </a:xfrm>
          <a:prstGeom prst="rect">
            <a:avLst/>
          </a:prstGeom>
        </p:spPr>
      </p:pic>
      <p:pic>
        <p:nvPicPr>
          <p:cNvPr id="63" name="Graphic 62" descr="Cherry Blossom outline">
            <a:extLst>
              <a:ext uri="{FF2B5EF4-FFF2-40B4-BE49-F238E27FC236}">
                <a16:creationId xmlns:a16="http://schemas.microsoft.com/office/drawing/2014/main" id="{B26FF1C5-1918-974E-E0F5-E80D889A32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4683194" y="1307212"/>
            <a:ext cx="481924" cy="481924"/>
          </a:xfrm>
          <a:prstGeom prst="rect">
            <a:avLst/>
          </a:prstGeom>
        </p:spPr>
      </p:pic>
      <p:pic>
        <p:nvPicPr>
          <p:cNvPr id="96" name="Graphic 95" descr="Cherry Blossom outline">
            <a:extLst>
              <a:ext uri="{FF2B5EF4-FFF2-40B4-BE49-F238E27FC236}">
                <a16:creationId xmlns:a16="http://schemas.microsoft.com/office/drawing/2014/main" id="{774B01A9-D205-5F4D-9B82-946610F495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4134077" y="1321066"/>
            <a:ext cx="481924" cy="481924"/>
          </a:xfrm>
          <a:prstGeom prst="rect">
            <a:avLst/>
          </a:prstGeom>
        </p:spPr>
      </p:pic>
      <p:pic>
        <p:nvPicPr>
          <p:cNvPr id="97" name="Graphic 96" descr="Cherry Blossom outline">
            <a:extLst>
              <a:ext uri="{FF2B5EF4-FFF2-40B4-BE49-F238E27FC236}">
                <a16:creationId xmlns:a16="http://schemas.microsoft.com/office/drawing/2014/main" id="{5E4E937A-5215-E84B-8F6A-5C0D153DD5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837029">
            <a:off x="7299346" y="1314141"/>
            <a:ext cx="481924" cy="481924"/>
          </a:xfrm>
          <a:prstGeom prst="rect">
            <a:avLst/>
          </a:prstGeom>
        </p:spPr>
      </p:pic>
      <p:pic>
        <p:nvPicPr>
          <p:cNvPr id="99" name="Graphic 98" descr="Eyes outline">
            <a:extLst>
              <a:ext uri="{FF2B5EF4-FFF2-40B4-BE49-F238E27FC236}">
                <a16:creationId xmlns:a16="http://schemas.microsoft.com/office/drawing/2014/main" id="{49E5862C-FA32-EAB3-5795-5A0C3E3F18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33547" y="2543372"/>
            <a:ext cx="914400" cy="914400"/>
          </a:xfrm>
          <a:prstGeom prst="rect">
            <a:avLst/>
          </a:prstGeom>
        </p:spPr>
      </p:pic>
      <p:sp>
        <p:nvSpPr>
          <p:cNvPr id="5" name="TextBox 4">
            <a:extLst>
              <a:ext uri="{FF2B5EF4-FFF2-40B4-BE49-F238E27FC236}">
                <a16:creationId xmlns:a16="http://schemas.microsoft.com/office/drawing/2014/main" id="{EB71586E-18CC-9C5D-D3D7-C34E7B259A61}"/>
              </a:ext>
            </a:extLst>
          </p:cNvPr>
          <p:cNvSpPr txBox="1"/>
          <p:nvPr/>
        </p:nvSpPr>
        <p:spPr>
          <a:xfrm>
            <a:off x="4034324" y="193430"/>
            <a:ext cx="4168380" cy="769441"/>
          </a:xfrm>
          <a:prstGeom prst="rect">
            <a:avLst/>
          </a:prstGeom>
          <a:noFill/>
        </p:spPr>
        <p:txBody>
          <a:bodyPr wrap="square">
            <a:spAutoFit/>
          </a:bodyPr>
          <a:lstStyle/>
          <a:p>
            <a:pPr algn="ctr"/>
            <a:r>
              <a:rPr kumimoji="0" lang="en-US" sz="22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Generating and estimation model: </a:t>
            </a:r>
          </a:p>
          <a:p>
            <a:pPr algn="ctr"/>
            <a:r>
              <a:rPr lang="en-US" sz="2200" b="1" dirty="0">
                <a:solidFill>
                  <a:prstClr val="black"/>
                </a:solidFill>
                <a:latin typeface="Calibri" panose="020F0502020204030204" pitchFamily="34" charset="0"/>
                <a:cs typeface="Calibri" panose="020F0502020204030204" pitchFamily="34" charset="0"/>
              </a:rPr>
              <a:t>dynamic occupancy model</a:t>
            </a:r>
            <a:endParaRPr lang="en-US" sz="2200" b="1" dirty="0"/>
          </a:p>
        </p:txBody>
      </p:sp>
    </p:spTree>
    <p:extLst>
      <p:ext uri="{BB962C8B-B14F-4D97-AF65-F5344CB8AC3E}">
        <p14:creationId xmlns:p14="http://schemas.microsoft.com/office/powerpoint/2010/main" val="23177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44" grpId="0"/>
      <p:bldP spid="3" grpId="0"/>
      <p:bldP spid="4" grpId="0"/>
      <p:bldP spid="6" grpId="0"/>
      <p:bldP spid="56" grpId="0"/>
      <p:bldP spid="57" grpId="0"/>
      <p:bldP spid="58" grpId="0"/>
      <p:bldP spid="59" grpId="0"/>
      <p:bldP spid="51" grpId="0"/>
      <p:bldP spid="5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22278</TotalTime>
  <Words>2417</Words>
  <Application>Microsoft Office PowerPoint</Application>
  <PresentationFormat>Widescreen</PresentationFormat>
  <Paragraphs>553</Paragraphs>
  <Slides>24</Slides>
  <Notes>13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24</vt:i4>
      </vt:variant>
    </vt:vector>
  </HeadingPairs>
  <TitlesOfParts>
    <vt:vector size="32" baseType="lpstr">
      <vt:lpstr>Arial</vt:lpstr>
      <vt:lpstr>Calibri</vt:lpstr>
      <vt:lpstr>Calibri Light</vt:lpstr>
      <vt:lpstr>Cambria Math</vt:lpstr>
      <vt:lpstr>Times New Roman</vt:lpstr>
      <vt:lpstr>Office Theme</vt:lpstr>
      <vt:lpstr>2_Office Theme</vt:lpstr>
      <vt:lpstr>1_Office Theme</vt:lpstr>
      <vt:lpstr>Optimal monitoring and management of invasive flowering rush in the Columbia River Brielle K Thompson UW-WSU Introduction to Structured Decision Making</vt:lpstr>
      <vt:lpstr>Flowering Rush</vt:lpstr>
      <vt:lpstr>Problem:</vt:lpstr>
      <vt:lpstr>PowerPoint Presentation</vt:lpstr>
      <vt:lpstr>Objectives</vt:lpstr>
      <vt:lpstr>PowerPoint Presentation</vt:lpstr>
      <vt:lpstr>PowerPoint Presentation</vt:lpstr>
      <vt:lpstr>Adaptive management: forward simulation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of sample information</vt:lpstr>
      <vt:lpstr>What do we miss out on when we don’t collect detection/non-detection data?</vt:lpstr>
      <vt:lpstr>Tradeoffs</vt:lpstr>
      <vt:lpstr>PowerPoint Presentation</vt:lpstr>
      <vt:lpstr>PowerPoint Presentation</vt:lpstr>
      <vt:lpstr>Simple model</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smarter decisions: an adaptive management approach to rusty crayfish control</dc:title>
  <dc:creator>Brielle K Thompson</dc:creator>
  <cp:lastModifiedBy>Brielle K Thompson</cp:lastModifiedBy>
  <cp:revision>525</cp:revision>
  <dcterms:created xsi:type="dcterms:W3CDTF">2022-04-01T23:56:46Z</dcterms:created>
  <dcterms:modified xsi:type="dcterms:W3CDTF">2023-03-10T23:02:06Z</dcterms:modified>
</cp:coreProperties>
</file>